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</p:sldMasterIdLst>
  <p:notesMasterIdLst>
    <p:notesMasterId r:id="rId48"/>
  </p:notesMasterIdLst>
  <p:sldIdLst>
    <p:sldId id="256" r:id="rId8"/>
    <p:sldId id="257" r:id="rId9"/>
    <p:sldId id="258" r:id="rId10"/>
    <p:sldId id="295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8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3B04B0-DFBC-401C-8CDC-FEF9107F3423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</dgm:pt>
    <dgm:pt modelId="{0592D2B0-2BEB-465E-8B97-7E2F5E645F1A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>
              <a:solidFill>
                <a:srgbClr val="FF0000"/>
              </a:solidFill>
              <a:latin typeface="Arial Narrow" panose="020B0606020202030204" pitchFamily="34" charset="0"/>
            </a:rPr>
            <a:t>Индивидуальный предприниматель -  </a:t>
          </a:r>
        </a:p>
        <a:p>
          <a:r>
            <a:rPr lang="ru-RU" sz="2000" b="1" dirty="0">
              <a:solidFill>
                <a:srgbClr val="FF0000"/>
              </a:solidFill>
              <a:latin typeface="Arial Narrow" panose="020B0606020202030204" pitchFamily="34" charset="0"/>
            </a:rPr>
            <a:t>10 300 000 руб</a:t>
          </a:r>
          <a:r>
            <a:rPr lang="ru-RU" sz="1800" b="1" dirty="0">
              <a:solidFill>
                <a:srgbClr val="FF0000"/>
              </a:solidFill>
              <a:latin typeface="Arial Narrow" panose="020B0606020202030204" pitchFamily="34" charset="0"/>
            </a:rPr>
            <a:t>.</a:t>
          </a:r>
        </a:p>
      </dgm:t>
    </dgm:pt>
    <dgm:pt modelId="{2A7B8F41-BBCE-4863-AC7C-5EA6F3C810DF}" type="parTrans" cxnId="{B6DE384A-42C9-4098-8F88-7C678B628394}">
      <dgm:prSet/>
      <dgm:spPr/>
      <dgm:t>
        <a:bodyPr/>
        <a:lstStyle/>
        <a:p>
          <a:endParaRPr lang="ru-RU"/>
        </a:p>
      </dgm:t>
    </dgm:pt>
    <dgm:pt modelId="{D4398765-E561-45AD-8D5C-9775F6C73E7C}" type="sibTrans" cxnId="{B6DE384A-42C9-4098-8F88-7C678B628394}">
      <dgm:prSet/>
      <dgm:spPr/>
      <dgm:t>
        <a:bodyPr/>
        <a:lstStyle/>
        <a:p>
          <a:endParaRPr lang="ru-RU"/>
        </a:p>
      </dgm:t>
    </dgm:pt>
    <dgm:pt modelId="{177E241C-500A-4818-BDA9-ECD3BC3C74C3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    </a:t>
          </a:r>
          <a:r>
            <a:rPr lang="ru-RU" b="1" dirty="0">
              <a:solidFill>
                <a:srgbClr val="FF0000"/>
              </a:solidFill>
            </a:rPr>
            <a:t>Профессор института – 30 000 000 руб</a:t>
          </a:r>
          <a:r>
            <a:rPr lang="ru-RU" dirty="0"/>
            <a:t>.</a:t>
          </a:r>
        </a:p>
      </dgm:t>
    </dgm:pt>
    <dgm:pt modelId="{AF8431F2-4A6A-44D5-B568-F52CAE2569FD}" type="parTrans" cxnId="{E441E0E5-BE04-469D-8960-CA680C5BBB37}">
      <dgm:prSet/>
      <dgm:spPr/>
      <dgm:t>
        <a:bodyPr/>
        <a:lstStyle/>
        <a:p>
          <a:endParaRPr lang="ru-RU"/>
        </a:p>
      </dgm:t>
    </dgm:pt>
    <dgm:pt modelId="{E4A488B2-9B94-40D2-9F50-7E6ED501EE63}" type="sibTrans" cxnId="{E441E0E5-BE04-469D-8960-CA680C5BBB37}">
      <dgm:prSet/>
      <dgm:spPr/>
      <dgm:t>
        <a:bodyPr/>
        <a:lstStyle/>
        <a:p>
          <a:endParaRPr lang="ru-RU"/>
        </a:p>
      </dgm:t>
    </dgm:pt>
    <dgm:pt modelId="{04F9C548-8B55-4180-BEEA-7FDC58B21D44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b="1" dirty="0">
              <a:solidFill>
                <a:srgbClr val="FF0000"/>
              </a:solidFill>
            </a:rPr>
            <a:t>Врач -  6 000 000 руб</a:t>
          </a:r>
          <a:r>
            <a:rPr lang="ru-RU" dirty="0"/>
            <a:t>.</a:t>
          </a:r>
        </a:p>
      </dgm:t>
    </dgm:pt>
    <dgm:pt modelId="{7B2E9D24-AE4C-4273-8888-A222E1987446}" type="parTrans" cxnId="{B5ECE1C5-6C68-45D9-A38F-7BDB7FFB7EBA}">
      <dgm:prSet/>
      <dgm:spPr/>
      <dgm:t>
        <a:bodyPr/>
        <a:lstStyle/>
        <a:p>
          <a:endParaRPr lang="ru-RU"/>
        </a:p>
      </dgm:t>
    </dgm:pt>
    <dgm:pt modelId="{BAF17C65-F6A4-4D11-9B79-DA7C05FD45CA}" type="sibTrans" cxnId="{B5ECE1C5-6C68-45D9-A38F-7BDB7FFB7EBA}">
      <dgm:prSet/>
      <dgm:spPr/>
      <dgm:t>
        <a:bodyPr/>
        <a:lstStyle/>
        <a:p>
          <a:endParaRPr lang="ru-RU"/>
        </a:p>
      </dgm:t>
    </dgm:pt>
    <dgm:pt modelId="{4A19C405-4507-431D-AB56-AEC33C489328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b="1" dirty="0">
              <a:solidFill>
                <a:srgbClr val="FF0000"/>
              </a:solidFill>
            </a:rPr>
            <a:t>Студент – 4 200 000 руб</a:t>
          </a:r>
          <a:r>
            <a:rPr lang="ru-RU" dirty="0"/>
            <a:t>.</a:t>
          </a:r>
        </a:p>
      </dgm:t>
    </dgm:pt>
    <dgm:pt modelId="{5897F813-2B1E-4067-8928-80F922138DD3}" type="parTrans" cxnId="{7EE61401-A9D8-4AF8-99A6-C4BE2B0A65F4}">
      <dgm:prSet/>
      <dgm:spPr/>
      <dgm:t>
        <a:bodyPr/>
        <a:lstStyle/>
        <a:p>
          <a:endParaRPr lang="ru-RU"/>
        </a:p>
      </dgm:t>
    </dgm:pt>
    <dgm:pt modelId="{F0DCD66E-399A-428F-996D-F733A17ED1F4}" type="sibTrans" cxnId="{7EE61401-A9D8-4AF8-99A6-C4BE2B0A65F4}">
      <dgm:prSet/>
      <dgm:spPr/>
      <dgm:t>
        <a:bodyPr/>
        <a:lstStyle/>
        <a:p>
          <a:endParaRPr lang="ru-RU"/>
        </a:p>
      </dgm:t>
    </dgm:pt>
    <dgm:pt modelId="{FC5E16C2-A9F3-4403-B36D-CAFE47D79133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b="1" dirty="0">
              <a:solidFill>
                <a:srgbClr val="FF0000"/>
              </a:solidFill>
            </a:rPr>
            <a:t>Домохозяйка - 6 700 000 руб</a:t>
          </a:r>
          <a:r>
            <a:rPr lang="ru-RU" dirty="0"/>
            <a:t>.</a:t>
          </a:r>
        </a:p>
      </dgm:t>
    </dgm:pt>
    <dgm:pt modelId="{1726D4D0-2446-4C04-A4D0-60849B90B58F}" type="parTrans" cxnId="{C46364F0-5315-4F72-8F4F-22DFCCD03BC5}">
      <dgm:prSet/>
      <dgm:spPr/>
      <dgm:t>
        <a:bodyPr/>
        <a:lstStyle/>
        <a:p>
          <a:endParaRPr lang="ru-RU"/>
        </a:p>
      </dgm:t>
    </dgm:pt>
    <dgm:pt modelId="{3681F734-9DBB-43D5-B7D0-EB8DCC93E196}" type="sibTrans" cxnId="{C46364F0-5315-4F72-8F4F-22DFCCD03BC5}">
      <dgm:prSet/>
      <dgm:spPr/>
      <dgm:t>
        <a:bodyPr/>
        <a:lstStyle/>
        <a:p>
          <a:endParaRPr lang="ru-RU"/>
        </a:p>
      </dgm:t>
    </dgm:pt>
    <dgm:pt modelId="{963BA001-0565-4C50-B035-2787399982CA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b="1" dirty="0">
              <a:solidFill>
                <a:srgbClr val="FF0000"/>
              </a:solidFill>
            </a:rPr>
            <a:t>Пенсионер – 5 200 000 руб</a:t>
          </a:r>
          <a:r>
            <a:rPr lang="ru-RU" dirty="0"/>
            <a:t>.</a:t>
          </a:r>
        </a:p>
      </dgm:t>
    </dgm:pt>
    <dgm:pt modelId="{FF7AA4A5-A6D3-46B2-B920-F1F201D04BEE}" type="parTrans" cxnId="{936ECE13-4DAE-4DEE-9E6A-4E3E919DAE78}">
      <dgm:prSet/>
      <dgm:spPr/>
      <dgm:t>
        <a:bodyPr/>
        <a:lstStyle/>
        <a:p>
          <a:endParaRPr lang="ru-RU"/>
        </a:p>
      </dgm:t>
    </dgm:pt>
    <dgm:pt modelId="{C4520DD7-0D63-4A3B-BC0F-ED40A8A761C5}" type="sibTrans" cxnId="{936ECE13-4DAE-4DEE-9E6A-4E3E919DAE78}">
      <dgm:prSet/>
      <dgm:spPr/>
      <dgm:t>
        <a:bodyPr/>
        <a:lstStyle/>
        <a:p>
          <a:endParaRPr lang="ru-RU"/>
        </a:p>
      </dgm:t>
    </dgm:pt>
    <dgm:pt modelId="{BBAD5F61-5089-430A-B652-838F670A2D50}" type="pres">
      <dgm:prSet presAssocID="{C23B04B0-DFBC-401C-8CDC-FEF9107F3423}" presName="linearFlow" presStyleCnt="0">
        <dgm:presLayoutVars>
          <dgm:dir/>
          <dgm:resizeHandles val="exact"/>
        </dgm:presLayoutVars>
      </dgm:prSet>
      <dgm:spPr/>
    </dgm:pt>
    <dgm:pt modelId="{C815CAE0-64D2-4524-B334-4875D30A7922}" type="pres">
      <dgm:prSet presAssocID="{0592D2B0-2BEB-465E-8B97-7E2F5E645F1A}" presName="composite" presStyleCnt="0"/>
      <dgm:spPr/>
    </dgm:pt>
    <dgm:pt modelId="{66B9B901-E3D7-4B13-B6C6-D1C06BC81AF1}" type="pres">
      <dgm:prSet presAssocID="{0592D2B0-2BEB-465E-8B97-7E2F5E645F1A}" presName="imgShp" presStyleLbl="fgImgPlace1" presStyleIdx="0" presStyleCnt="6" custScaleX="114618"/>
      <dgm:spPr>
        <a:prstGeom prst="homePlate">
          <a:avLst/>
        </a:prstGeom>
        <a:solidFill>
          <a:srgbClr val="002060"/>
        </a:solidFill>
      </dgm:spPr>
    </dgm:pt>
    <dgm:pt modelId="{B81C65B0-017C-493A-8AFA-043E5B49A376}" type="pres">
      <dgm:prSet presAssocID="{0592D2B0-2BEB-465E-8B97-7E2F5E645F1A}" presName="txShp" presStyleLbl="node1" presStyleIdx="0" presStyleCnt="6" custScaleX="113957" custScaleY="106192" custLinFactNeighborX="6058" custLinFactNeighborY="-3963">
        <dgm:presLayoutVars>
          <dgm:bulletEnabled val="1"/>
        </dgm:presLayoutVars>
      </dgm:prSet>
      <dgm:spPr/>
    </dgm:pt>
    <dgm:pt modelId="{2939542A-3360-4635-A9A1-970630122A73}" type="pres">
      <dgm:prSet presAssocID="{D4398765-E561-45AD-8D5C-9775F6C73E7C}" presName="spacing" presStyleCnt="0"/>
      <dgm:spPr/>
    </dgm:pt>
    <dgm:pt modelId="{1F89C903-0B48-4088-A01F-C3D08B2BEFD5}" type="pres">
      <dgm:prSet presAssocID="{177E241C-500A-4818-BDA9-ECD3BC3C74C3}" presName="composite" presStyleCnt="0"/>
      <dgm:spPr/>
    </dgm:pt>
    <dgm:pt modelId="{E9BF3282-CAEC-4E96-91D2-4587D0AE6A51}" type="pres">
      <dgm:prSet presAssocID="{177E241C-500A-4818-BDA9-ECD3BC3C74C3}" presName="imgShp" presStyleLbl="fgImgPlace1" presStyleIdx="1" presStyleCnt="6" custScaleX="165021"/>
      <dgm:spPr>
        <a:prstGeom prst="homePlate">
          <a:avLst/>
        </a:prstGeom>
        <a:solidFill>
          <a:srgbClr val="002060"/>
        </a:solidFill>
      </dgm:spPr>
      <dgm:extLst>
        <a:ext uri="{E40237B7-FDA0-4F09-8148-C483321AD2D9}">
          <dgm14:cNvPr xmlns:dgm14="http://schemas.microsoft.com/office/drawing/2010/diagram" id="0" name="" descr="Квадратная академическая шапочка со сплошной заливкой"/>
        </a:ext>
      </dgm:extLst>
    </dgm:pt>
    <dgm:pt modelId="{686B339F-1AD7-4719-A72E-6E7693D1A301}" type="pres">
      <dgm:prSet presAssocID="{177E241C-500A-4818-BDA9-ECD3BC3C74C3}" presName="txShp" presStyleLbl="node1" presStyleIdx="1" presStyleCnt="6" custScaleX="114196" custLinFactNeighborX="5246" custLinFactNeighborY="17">
        <dgm:presLayoutVars>
          <dgm:bulletEnabled val="1"/>
        </dgm:presLayoutVars>
      </dgm:prSet>
      <dgm:spPr/>
    </dgm:pt>
    <dgm:pt modelId="{B1F94BA2-5E5B-4D47-8F05-6676480EAE77}" type="pres">
      <dgm:prSet presAssocID="{E4A488B2-9B94-40D2-9F50-7E6ED501EE63}" presName="spacing" presStyleCnt="0"/>
      <dgm:spPr/>
    </dgm:pt>
    <dgm:pt modelId="{59C84863-A94B-4BB7-9098-4C50F8F447F5}" type="pres">
      <dgm:prSet presAssocID="{04F9C548-8B55-4180-BEEA-7FDC58B21D44}" presName="composite" presStyleCnt="0"/>
      <dgm:spPr/>
    </dgm:pt>
    <dgm:pt modelId="{C47F6654-EEA9-4938-8141-9C2800A364F6}" type="pres">
      <dgm:prSet presAssocID="{04F9C548-8B55-4180-BEEA-7FDC58B21D44}" presName="imgShp" presStyleLbl="fgImgPlace1" presStyleIdx="2" presStyleCnt="6" custScaleX="149850"/>
      <dgm:spPr>
        <a:prstGeom prst="homePlate">
          <a:avLst/>
        </a:prstGeom>
        <a:solidFill>
          <a:srgbClr val="002060"/>
        </a:solidFill>
      </dgm:spPr>
    </dgm:pt>
    <dgm:pt modelId="{F293792F-1394-4B5D-BEAF-16BE51BC3C4E}" type="pres">
      <dgm:prSet presAssocID="{04F9C548-8B55-4180-BEEA-7FDC58B21D44}" presName="txShp" presStyleLbl="node1" presStyleIdx="2" presStyleCnt="6" custScaleX="121345" custLinFactNeighborX="2647" custLinFactNeighborY="408">
        <dgm:presLayoutVars>
          <dgm:bulletEnabled val="1"/>
        </dgm:presLayoutVars>
      </dgm:prSet>
      <dgm:spPr/>
    </dgm:pt>
    <dgm:pt modelId="{4E1A3468-DD2A-4411-9AEA-2C54085893D3}" type="pres">
      <dgm:prSet presAssocID="{BAF17C65-F6A4-4D11-9B79-DA7C05FD45CA}" presName="spacing" presStyleCnt="0"/>
      <dgm:spPr/>
    </dgm:pt>
    <dgm:pt modelId="{24451FF1-E34B-4477-A55E-70C6AC38B15D}" type="pres">
      <dgm:prSet presAssocID="{4A19C405-4507-431D-AB56-AEC33C489328}" presName="composite" presStyleCnt="0"/>
      <dgm:spPr/>
    </dgm:pt>
    <dgm:pt modelId="{94FF5968-9BB0-49BB-BC8B-E5BFE5FA7776}" type="pres">
      <dgm:prSet presAssocID="{4A19C405-4507-431D-AB56-AEC33C489328}" presName="imgShp" presStyleLbl="fgImgPlace1" presStyleIdx="3" presStyleCnt="6"/>
      <dgm:spPr>
        <a:prstGeom prst="homePlate">
          <a:avLst/>
        </a:prstGeom>
        <a:solidFill>
          <a:srgbClr val="002060"/>
        </a:solidFill>
      </dgm:spPr>
    </dgm:pt>
    <dgm:pt modelId="{CC447DED-1E35-4D45-808D-6511795F914F}" type="pres">
      <dgm:prSet presAssocID="{4A19C405-4507-431D-AB56-AEC33C489328}" presName="txShp" presStyleLbl="node1" presStyleIdx="3" presStyleCnt="6" custScaleX="117335" custLinFactNeighborX="4095" custLinFactNeighborY="2387">
        <dgm:presLayoutVars>
          <dgm:bulletEnabled val="1"/>
        </dgm:presLayoutVars>
      </dgm:prSet>
      <dgm:spPr/>
    </dgm:pt>
    <dgm:pt modelId="{3D16AD28-D257-42B0-B467-E9AB7E4A2A15}" type="pres">
      <dgm:prSet presAssocID="{F0DCD66E-399A-428F-996D-F733A17ED1F4}" presName="spacing" presStyleCnt="0"/>
      <dgm:spPr/>
    </dgm:pt>
    <dgm:pt modelId="{FC7586D5-9723-4328-9451-412BDB2700B1}" type="pres">
      <dgm:prSet presAssocID="{FC5E16C2-A9F3-4403-B36D-CAFE47D79133}" presName="composite" presStyleCnt="0"/>
      <dgm:spPr/>
    </dgm:pt>
    <dgm:pt modelId="{206712F2-6058-4B86-A037-B66F6EDBD18B}" type="pres">
      <dgm:prSet presAssocID="{FC5E16C2-A9F3-4403-B36D-CAFE47D79133}" presName="imgShp" presStyleLbl="fgImgPlace1" presStyleIdx="4" presStyleCnt="6"/>
      <dgm:spPr>
        <a:prstGeom prst="homePlate">
          <a:avLst/>
        </a:prstGeom>
        <a:solidFill>
          <a:srgbClr val="002060"/>
        </a:solidFill>
      </dgm:spPr>
    </dgm:pt>
    <dgm:pt modelId="{7BB1A734-43E2-40F8-B2D6-F5AB9A630419}" type="pres">
      <dgm:prSet presAssocID="{FC5E16C2-A9F3-4403-B36D-CAFE47D79133}" presName="txShp" presStyleLbl="node1" presStyleIdx="4" presStyleCnt="6" custScaleX="115272" custLinFactNeighborX="5531" custLinFactNeighborY="-855">
        <dgm:presLayoutVars>
          <dgm:bulletEnabled val="1"/>
        </dgm:presLayoutVars>
      </dgm:prSet>
      <dgm:spPr/>
    </dgm:pt>
    <dgm:pt modelId="{093A2A3B-A0E4-494C-813A-F398C8423698}" type="pres">
      <dgm:prSet presAssocID="{3681F734-9DBB-43D5-B7D0-EB8DCC93E196}" presName="spacing" presStyleCnt="0"/>
      <dgm:spPr/>
    </dgm:pt>
    <dgm:pt modelId="{F0EBB563-3FCC-44EF-A3C3-A137410B6622}" type="pres">
      <dgm:prSet presAssocID="{963BA001-0565-4C50-B035-2787399982CA}" presName="composite" presStyleCnt="0"/>
      <dgm:spPr/>
    </dgm:pt>
    <dgm:pt modelId="{B0A0922F-F962-4F26-8B13-29D6CB812CCC}" type="pres">
      <dgm:prSet presAssocID="{963BA001-0565-4C50-B035-2787399982CA}" presName="imgShp" presStyleLbl="fgImgPlace1" presStyleIdx="5" presStyleCnt="6"/>
      <dgm:spPr>
        <a:prstGeom prst="homePlate">
          <a:avLst/>
        </a:prstGeom>
        <a:solidFill>
          <a:srgbClr val="002060"/>
        </a:solidFill>
      </dgm:spPr>
    </dgm:pt>
    <dgm:pt modelId="{39F0185A-D401-48D2-9A2D-63E392265607}" type="pres">
      <dgm:prSet presAssocID="{963BA001-0565-4C50-B035-2787399982CA}" presName="txShp" presStyleLbl="node1" presStyleIdx="5" presStyleCnt="6" custScaleX="114153" custLinFactNeighborX="6156" custLinFactNeighborY="-6777">
        <dgm:presLayoutVars>
          <dgm:bulletEnabled val="1"/>
        </dgm:presLayoutVars>
      </dgm:prSet>
      <dgm:spPr/>
    </dgm:pt>
  </dgm:ptLst>
  <dgm:cxnLst>
    <dgm:cxn modelId="{7EE61401-A9D8-4AF8-99A6-C4BE2B0A65F4}" srcId="{C23B04B0-DFBC-401C-8CDC-FEF9107F3423}" destId="{4A19C405-4507-431D-AB56-AEC33C489328}" srcOrd="3" destOrd="0" parTransId="{5897F813-2B1E-4067-8928-80F922138DD3}" sibTransId="{F0DCD66E-399A-428F-996D-F733A17ED1F4}"/>
    <dgm:cxn modelId="{936ECE13-4DAE-4DEE-9E6A-4E3E919DAE78}" srcId="{C23B04B0-DFBC-401C-8CDC-FEF9107F3423}" destId="{963BA001-0565-4C50-B035-2787399982CA}" srcOrd="5" destOrd="0" parTransId="{FF7AA4A5-A6D3-46B2-B920-F1F201D04BEE}" sibTransId="{C4520DD7-0D63-4A3B-BC0F-ED40A8A761C5}"/>
    <dgm:cxn modelId="{2DDCDE1F-5699-4E35-AB2C-EA4E641300F7}" type="presOf" srcId="{C23B04B0-DFBC-401C-8CDC-FEF9107F3423}" destId="{BBAD5F61-5089-430A-B652-838F670A2D50}" srcOrd="0" destOrd="0" presId="urn:microsoft.com/office/officeart/2005/8/layout/vList3"/>
    <dgm:cxn modelId="{EE27F123-0B35-4815-A9A1-24B549B31E8D}" type="presOf" srcId="{04F9C548-8B55-4180-BEEA-7FDC58B21D44}" destId="{F293792F-1394-4B5D-BEAF-16BE51BC3C4E}" srcOrd="0" destOrd="0" presId="urn:microsoft.com/office/officeart/2005/8/layout/vList3"/>
    <dgm:cxn modelId="{D5FE8F24-5814-4276-B2BE-6A84B782931F}" type="presOf" srcId="{FC5E16C2-A9F3-4403-B36D-CAFE47D79133}" destId="{7BB1A734-43E2-40F8-B2D6-F5AB9A630419}" srcOrd="0" destOrd="0" presId="urn:microsoft.com/office/officeart/2005/8/layout/vList3"/>
    <dgm:cxn modelId="{54B28A27-9208-44EA-979E-32BEA70B0FBA}" type="presOf" srcId="{177E241C-500A-4818-BDA9-ECD3BC3C74C3}" destId="{686B339F-1AD7-4719-A72E-6E7693D1A301}" srcOrd="0" destOrd="0" presId="urn:microsoft.com/office/officeart/2005/8/layout/vList3"/>
    <dgm:cxn modelId="{4CD7EC30-9C93-4908-A354-A0FAFCD6374D}" type="presOf" srcId="{963BA001-0565-4C50-B035-2787399982CA}" destId="{39F0185A-D401-48D2-9A2D-63E392265607}" srcOrd="0" destOrd="0" presId="urn:microsoft.com/office/officeart/2005/8/layout/vList3"/>
    <dgm:cxn modelId="{B6DE384A-42C9-4098-8F88-7C678B628394}" srcId="{C23B04B0-DFBC-401C-8CDC-FEF9107F3423}" destId="{0592D2B0-2BEB-465E-8B97-7E2F5E645F1A}" srcOrd="0" destOrd="0" parTransId="{2A7B8F41-BBCE-4863-AC7C-5EA6F3C810DF}" sibTransId="{D4398765-E561-45AD-8D5C-9775F6C73E7C}"/>
    <dgm:cxn modelId="{29F09C79-7F57-4BC6-B67F-8A4A496F1B4D}" type="presOf" srcId="{0592D2B0-2BEB-465E-8B97-7E2F5E645F1A}" destId="{B81C65B0-017C-493A-8AFA-043E5B49A376}" srcOrd="0" destOrd="0" presId="urn:microsoft.com/office/officeart/2005/8/layout/vList3"/>
    <dgm:cxn modelId="{95621197-4CC3-4AE1-96DC-EADF95D0BD09}" type="presOf" srcId="{4A19C405-4507-431D-AB56-AEC33C489328}" destId="{CC447DED-1E35-4D45-808D-6511795F914F}" srcOrd="0" destOrd="0" presId="urn:microsoft.com/office/officeart/2005/8/layout/vList3"/>
    <dgm:cxn modelId="{B5ECE1C5-6C68-45D9-A38F-7BDB7FFB7EBA}" srcId="{C23B04B0-DFBC-401C-8CDC-FEF9107F3423}" destId="{04F9C548-8B55-4180-BEEA-7FDC58B21D44}" srcOrd="2" destOrd="0" parTransId="{7B2E9D24-AE4C-4273-8888-A222E1987446}" sibTransId="{BAF17C65-F6A4-4D11-9B79-DA7C05FD45CA}"/>
    <dgm:cxn modelId="{E441E0E5-BE04-469D-8960-CA680C5BBB37}" srcId="{C23B04B0-DFBC-401C-8CDC-FEF9107F3423}" destId="{177E241C-500A-4818-BDA9-ECD3BC3C74C3}" srcOrd="1" destOrd="0" parTransId="{AF8431F2-4A6A-44D5-B568-F52CAE2569FD}" sibTransId="{E4A488B2-9B94-40D2-9F50-7E6ED501EE63}"/>
    <dgm:cxn modelId="{C46364F0-5315-4F72-8F4F-22DFCCD03BC5}" srcId="{C23B04B0-DFBC-401C-8CDC-FEF9107F3423}" destId="{FC5E16C2-A9F3-4403-B36D-CAFE47D79133}" srcOrd="4" destOrd="0" parTransId="{1726D4D0-2446-4C04-A4D0-60849B90B58F}" sibTransId="{3681F734-9DBB-43D5-B7D0-EB8DCC93E196}"/>
    <dgm:cxn modelId="{40EBEEFD-637D-4B94-AAD4-EBEB5649AB8C}" type="presParOf" srcId="{BBAD5F61-5089-430A-B652-838F670A2D50}" destId="{C815CAE0-64D2-4524-B334-4875D30A7922}" srcOrd="0" destOrd="0" presId="urn:microsoft.com/office/officeart/2005/8/layout/vList3"/>
    <dgm:cxn modelId="{4258BEA5-33D1-4AB4-BA32-C299AA4353CA}" type="presParOf" srcId="{C815CAE0-64D2-4524-B334-4875D30A7922}" destId="{66B9B901-E3D7-4B13-B6C6-D1C06BC81AF1}" srcOrd="0" destOrd="0" presId="urn:microsoft.com/office/officeart/2005/8/layout/vList3"/>
    <dgm:cxn modelId="{621C2F47-C53F-47A2-969A-E89FDF8DB694}" type="presParOf" srcId="{C815CAE0-64D2-4524-B334-4875D30A7922}" destId="{B81C65B0-017C-493A-8AFA-043E5B49A376}" srcOrd="1" destOrd="0" presId="urn:microsoft.com/office/officeart/2005/8/layout/vList3"/>
    <dgm:cxn modelId="{03C2303F-8C0E-49CB-A2F0-CDFF44779DA6}" type="presParOf" srcId="{BBAD5F61-5089-430A-B652-838F670A2D50}" destId="{2939542A-3360-4635-A9A1-970630122A73}" srcOrd="1" destOrd="0" presId="urn:microsoft.com/office/officeart/2005/8/layout/vList3"/>
    <dgm:cxn modelId="{A9B1BED4-C64E-476D-8C27-ED9B158ABCE7}" type="presParOf" srcId="{BBAD5F61-5089-430A-B652-838F670A2D50}" destId="{1F89C903-0B48-4088-A01F-C3D08B2BEFD5}" srcOrd="2" destOrd="0" presId="urn:microsoft.com/office/officeart/2005/8/layout/vList3"/>
    <dgm:cxn modelId="{8998F10D-A7AC-4902-84DB-785E69BCBC42}" type="presParOf" srcId="{1F89C903-0B48-4088-A01F-C3D08B2BEFD5}" destId="{E9BF3282-CAEC-4E96-91D2-4587D0AE6A51}" srcOrd="0" destOrd="0" presId="urn:microsoft.com/office/officeart/2005/8/layout/vList3"/>
    <dgm:cxn modelId="{163E508F-1846-4C6F-A29B-5CBB1707509C}" type="presParOf" srcId="{1F89C903-0B48-4088-A01F-C3D08B2BEFD5}" destId="{686B339F-1AD7-4719-A72E-6E7693D1A301}" srcOrd="1" destOrd="0" presId="urn:microsoft.com/office/officeart/2005/8/layout/vList3"/>
    <dgm:cxn modelId="{193BABD4-A672-4C92-9DFB-A114074B4456}" type="presParOf" srcId="{BBAD5F61-5089-430A-B652-838F670A2D50}" destId="{B1F94BA2-5E5B-4D47-8F05-6676480EAE77}" srcOrd="3" destOrd="0" presId="urn:microsoft.com/office/officeart/2005/8/layout/vList3"/>
    <dgm:cxn modelId="{8A46BF88-5119-4035-87E6-BEB3F5E3CC79}" type="presParOf" srcId="{BBAD5F61-5089-430A-B652-838F670A2D50}" destId="{59C84863-A94B-4BB7-9098-4C50F8F447F5}" srcOrd="4" destOrd="0" presId="urn:microsoft.com/office/officeart/2005/8/layout/vList3"/>
    <dgm:cxn modelId="{2344C974-83F5-4979-BA37-DA0568058CC1}" type="presParOf" srcId="{59C84863-A94B-4BB7-9098-4C50F8F447F5}" destId="{C47F6654-EEA9-4938-8141-9C2800A364F6}" srcOrd="0" destOrd="0" presId="urn:microsoft.com/office/officeart/2005/8/layout/vList3"/>
    <dgm:cxn modelId="{AE65B145-4397-48B6-ACC3-908E8E5FD561}" type="presParOf" srcId="{59C84863-A94B-4BB7-9098-4C50F8F447F5}" destId="{F293792F-1394-4B5D-BEAF-16BE51BC3C4E}" srcOrd="1" destOrd="0" presId="urn:microsoft.com/office/officeart/2005/8/layout/vList3"/>
    <dgm:cxn modelId="{3C2E8399-8E73-4693-B13D-D6C6C8DA7068}" type="presParOf" srcId="{BBAD5F61-5089-430A-B652-838F670A2D50}" destId="{4E1A3468-DD2A-4411-9AEA-2C54085893D3}" srcOrd="5" destOrd="0" presId="urn:microsoft.com/office/officeart/2005/8/layout/vList3"/>
    <dgm:cxn modelId="{514FBE10-8077-4785-BBDA-466DF809CDC4}" type="presParOf" srcId="{BBAD5F61-5089-430A-B652-838F670A2D50}" destId="{24451FF1-E34B-4477-A55E-70C6AC38B15D}" srcOrd="6" destOrd="0" presId="urn:microsoft.com/office/officeart/2005/8/layout/vList3"/>
    <dgm:cxn modelId="{3F4E0D7F-5FFB-4982-9FD3-441A2A27672F}" type="presParOf" srcId="{24451FF1-E34B-4477-A55E-70C6AC38B15D}" destId="{94FF5968-9BB0-49BB-BC8B-E5BFE5FA7776}" srcOrd="0" destOrd="0" presId="urn:microsoft.com/office/officeart/2005/8/layout/vList3"/>
    <dgm:cxn modelId="{71C069AB-2A33-4236-983F-EFF1CE4E1D1E}" type="presParOf" srcId="{24451FF1-E34B-4477-A55E-70C6AC38B15D}" destId="{CC447DED-1E35-4D45-808D-6511795F914F}" srcOrd="1" destOrd="0" presId="urn:microsoft.com/office/officeart/2005/8/layout/vList3"/>
    <dgm:cxn modelId="{CBADA0F2-A8A6-4097-AF5C-92BA4A2BD367}" type="presParOf" srcId="{BBAD5F61-5089-430A-B652-838F670A2D50}" destId="{3D16AD28-D257-42B0-B467-E9AB7E4A2A15}" srcOrd="7" destOrd="0" presId="urn:microsoft.com/office/officeart/2005/8/layout/vList3"/>
    <dgm:cxn modelId="{186A208E-9DAE-4DFB-8DE6-E336553D7D26}" type="presParOf" srcId="{BBAD5F61-5089-430A-B652-838F670A2D50}" destId="{FC7586D5-9723-4328-9451-412BDB2700B1}" srcOrd="8" destOrd="0" presId="urn:microsoft.com/office/officeart/2005/8/layout/vList3"/>
    <dgm:cxn modelId="{2856FD5C-DF91-493B-ACEB-2B023C7105AE}" type="presParOf" srcId="{FC7586D5-9723-4328-9451-412BDB2700B1}" destId="{206712F2-6058-4B86-A037-B66F6EDBD18B}" srcOrd="0" destOrd="0" presId="urn:microsoft.com/office/officeart/2005/8/layout/vList3"/>
    <dgm:cxn modelId="{22D196A1-5F62-4A61-88BC-BB657C07CBA2}" type="presParOf" srcId="{FC7586D5-9723-4328-9451-412BDB2700B1}" destId="{7BB1A734-43E2-40F8-B2D6-F5AB9A630419}" srcOrd="1" destOrd="0" presId="urn:microsoft.com/office/officeart/2005/8/layout/vList3"/>
    <dgm:cxn modelId="{DE8817B4-C5BD-45DE-904C-F9118AAFDB74}" type="presParOf" srcId="{BBAD5F61-5089-430A-B652-838F670A2D50}" destId="{093A2A3B-A0E4-494C-813A-F398C8423698}" srcOrd="9" destOrd="0" presId="urn:microsoft.com/office/officeart/2005/8/layout/vList3"/>
    <dgm:cxn modelId="{12BF3A92-D32D-411B-A780-2C5E22E794A9}" type="presParOf" srcId="{BBAD5F61-5089-430A-B652-838F670A2D50}" destId="{F0EBB563-3FCC-44EF-A3C3-A137410B6622}" srcOrd="10" destOrd="0" presId="urn:microsoft.com/office/officeart/2005/8/layout/vList3"/>
    <dgm:cxn modelId="{72E0E48E-18AE-4C3B-BAC5-305CDCE16D0B}" type="presParOf" srcId="{F0EBB563-3FCC-44EF-A3C3-A137410B6622}" destId="{B0A0922F-F962-4F26-8B13-29D6CB812CCC}" srcOrd="0" destOrd="0" presId="urn:microsoft.com/office/officeart/2005/8/layout/vList3"/>
    <dgm:cxn modelId="{3A3F1BC6-5015-4663-B064-AFD2C20E25CD}" type="presParOf" srcId="{F0EBB563-3FCC-44EF-A3C3-A137410B6622}" destId="{39F0185A-D401-48D2-9A2D-63E3922656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C65B0-017C-493A-8AFA-043E5B49A376}">
      <dsp:nvSpPr>
        <dsp:cNvPr id="0" name=""/>
        <dsp:cNvSpPr/>
      </dsp:nvSpPr>
      <dsp:spPr>
        <a:xfrm rot="10800000">
          <a:off x="1106734" y="0"/>
          <a:ext cx="5197088" cy="521768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666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FF0000"/>
              </a:solidFill>
              <a:latin typeface="Arial Narrow" panose="020B0606020202030204" pitchFamily="34" charset="0"/>
            </a:rPr>
            <a:t>Индивидуальный предприниматель - 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FF0000"/>
              </a:solidFill>
              <a:latin typeface="Arial Narrow" panose="020B0606020202030204" pitchFamily="34" charset="0"/>
            </a:rPr>
            <a:t>10 300 000 руб</a:t>
          </a:r>
          <a:r>
            <a:rPr lang="ru-RU" sz="1800" b="1" kern="1200" dirty="0">
              <a:solidFill>
                <a:srgbClr val="FF0000"/>
              </a:solidFill>
              <a:latin typeface="Arial Narrow" panose="020B0606020202030204" pitchFamily="34" charset="0"/>
            </a:rPr>
            <a:t>.</a:t>
          </a:r>
        </a:p>
      </dsp:txBody>
      <dsp:txXfrm rot="10800000">
        <a:off x="1237176" y="0"/>
        <a:ext cx="5066646" cy="521768"/>
      </dsp:txXfrm>
    </dsp:sp>
    <dsp:sp modelId="{66B9B901-E3D7-4B13-B6C6-D1C06BC81AF1}">
      <dsp:nvSpPr>
        <dsp:cNvPr id="0" name=""/>
        <dsp:cNvSpPr/>
      </dsp:nvSpPr>
      <dsp:spPr>
        <a:xfrm>
          <a:off x="867130" y="16558"/>
          <a:ext cx="563169" cy="491344"/>
        </a:xfrm>
        <a:prstGeom prst="homePlate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86B339F-1AD7-4719-A72E-6E7693D1A301}">
      <dsp:nvSpPr>
        <dsp:cNvPr id="0" name=""/>
        <dsp:cNvSpPr/>
      </dsp:nvSpPr>
      <dsp:spPr>
        <a:xfrm rot="10800000">
          <a:off x="1105104" y="669869"/>
          <a:ext cx="5207988" cy="491344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666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    </a:t>
          </a:r>
          <a:r>
            <a:rPr lang="ru-RU" sz="1800" b="1" kern="1200" dirty="0">
              <a:solidFill>
                <a:srgbClr val="FF0000"/>
              </a:solidFill>
            </a:rPr>
            <a:t>Профессор института – 30 000 000 руб</a:t>
          </a:r>
          <a:r>
            <a:rPr lang="ru-RU" sz="1800" kern="1200" dirty="0"/>
            <a:t>.</a:t>
          </a:r>
        </a:p>
      </dsp:txBody>
      <dsp:txXfrm rot="10800000">
        <a:off x="1227940" y="669869"/>
        <a:ext cx="5085152" cy="491344"/>
      </dsp:txXfrm>
    </dsp:sp>
    <dsp:sp modelId="{E9BF3282-CAEC-4E96-91D2-4587D0AE6A51}">
      <dsp:nvSpPr>
        <dsp:cNvPr id="0" name=""/>
        <dsp:cNvSpPr/>
      </dsp:nvSpPr>
      <dsp:spPr>
        <a:xfrm>
          <a:off x="784154" y="669785"/>
          <a:ext cx="810822" cy="491344"/>
        </a:xfrm>
        <a:prstGeom prst="homePlate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293792F-1394-4B5D-BEAF-16BE51BC3C4E}">
      <dsp:nvSpPr>
        <dsp:cNvPr id="0" name=""/>
        <dsp:cNvSpPr/>
      </dsp:nvSpPr>
      <dsp:spPr>
        <a:xfrm rot="10800000">
          <a:off x="782706" y="1309805"/>
          <a:ext cx="5534023" cy="491344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666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FF0000"/>
              </a:solidFill>
            </a:rPr>
            <a:t>Врач -  6 000 000 руб</a:t>
          </a:r>
          <a:r>
            <a:rPr lang="ru-RU" sz="1800" kern="1200" dirty="0"/>
            <a:t>.</a:t>
          </a:r>
        </a:p>
      </dsp:txBody>
      <dsp:txXfrm rot="10800000">
        <a:off x="905542" y="1309805"/>
        <a:ext cx="5411187" cy="491344"/>
      </dsp:txXfrm>
    </dsp:sp>
    <dsp:sp modelId="{C47F6654-EEA9-4938-8141-9C2800A364F6}">
      <dsp:nvSpPr>
        <dsp:cNvPr id="0" name=""/>
        <dsp:cNvSpPr/>
      </dsp:nvSpPr>
      <dsp:spPr>
        <a:xfrm>
          <a:off x="780574" y="1307800"/>
          <a:ext cx="736280" cy="491344"/>
        </a:xfrm>
        <a:prstGeom prst="homePlate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C447DED-1E35-4D45-808D-6511795F914F}">
      <dsp:nvSpPr>
        <dsp:cNvPr id="0" name=""/>
        <dsp:cNvSpPr/>
      </dsp:nvSpPr>
      <dsp:spPr>
        <a:xfrm rot="10800000">
          <a:off x="940182" y="1957543"/>
          <a:ext cx="5351144" cy="491344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1666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FF0000"/>
              </a:solidFill>
            </a:rPr>
            <a:t>Студент – 4 200 000 руб</a:t>
          </a:r>
          <a:r>
            <a:rPr lang="ru-RU" sz="1800" kern="1200" dirty="0"/>
            <a:t>.</a:t>
          </a:r>
        </a:p>
      </dsp:txBody>
      <dsp:txXfrm rot="10800000">
        <a:off x="1063018" y="1957543"/>
        <a:ext cx="5228308" cy="491344"/>
      </dsp:txXfrm>
    </dsp:sp>
    <dsp:sp modelId="{94FF5968-9BB0-49BB-BC8B-E5BFE5FA7776}">
      <dsp:nvSpPr>
        <dsp:cNvPr id="0" name=""/>
        <dsp:cNvSpPr/>
      </dsp:nvSpPr>
      <dsp:spPr>
        <a:xfrm>
          <a:off x="903042" y="1945815"/>
          <a:ext cx="491344" cy="491344"/>
        </a:xfrm>
        <a:prstGeom prst="homePlate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BB1A734-43E2-40F8-B2D6-F5AB9A630419}">
      <dsp:nvSpPr>
        <dsp:cNvPr id="0" name=""/>
        <dsp:cNvSpPr/>
      </dsp:nvSpPr>
      <dsp:spPr>
        <a:xfrm rot="10800000">
          <a:off x="1052715" y="2579629"/>
          <a:ext cx="5257060" cy="491344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666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FF0000"/>
              </a:solidFill>
            </a:rPr>
            <a:t>Домохозяйка - 6 700 000 руб</a:t>
          </a:r>
          <a:r>
            <a:rPr lang="ru-RU" sz="1800" kern="1200" dirty="0"/>
            <a:t>.</a:t>
          </a:r>
        </a:p>
      </dsp:txBody>
      <dsp:txXfrm rot="10800000">
        <a:off x="1175551" y="2579629"/>
        <a:ext cx="5134224" cy="491344"/>
      </dsp:txXfrm>
    </dsp:sp>
    <dsp:sp modelId="{206712F2-6058-4B86-A037-B66F6EDBD18B}">
      <dsp:nvSpPr>
        <dsp:cNvPr id="0" name=""/>
        <dsp:cNvSpPr/>
      </dsp:nvSpPr>
      <dsp:spPr>
        <a:xfrm>
          <a:off x="903042" y="2583830"/>
          <a:ext cx="491344" cy="491344"/>
        </a:xfrm>
        <a:prstGeom prst="homePlate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9F0185A-D401-48D2-9A2D-63E392265607}">
      <dsp:nvSpPr>
        <dsp:cNvPr id="0" name=""/>
        <dsp:cNvSpPr/>
      </dsp:nvSpPr>
      <dsp:spPr>
        <a:xfrm rot="10800000">
          <a:off x="1106734" y="3188547"/>
          <a:ext cx="5206027" cy="491344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666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FF0000"/>
              </a:solidFill>
            </a:rPr>
            <a:t>Пенсионер – 5 200 000 руб</a:t>
          </a:r>
          <a:r>
            <a:rPr lang="ru-RU" sz="1800" kern="1200" dirty="0"/>
            <a:t>.</a:t>
          </a:r>
        </a:p>
      </dsp:txBody>
      <dsp:txXfrm rot="10800000">
        <a:off x="1229570" y="3188547"/>
        <a:ext cx="5083191" cy="491344"/>
      </dsp:txXfrm>
    </dsp:sp>
    <dsp:sp modelId="{B0A0922F-F962-4F26-8B13-29D6CB812CCC}">
      <dsp:nvSpPr>
        <dsp:cNvPr id="0" name=""/>
        <dsp:cNvSpPr/>
      </dsp:nvSpPr>
      <dsp:spPr>
        <a:xfrm>
          <a:off x="903042" y="3221845"/>
          <a:ext cx="491344" cy="491344"/>
        </a:xfrm>
        <a:prstGeom prst="homePlate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8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290" name="PlaceHolder 4"/>
          <p:cNvSpPr>
            <a:spLocks noGrp="1"/>
          </p:cNvSpPr>
          <p:nvPr>
            <p:ph type="dt" idx="2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91" name="PlaceHolder 5"/>
          <p:cNvSpPr>
            <a:spLocks noGrp="1"/>
          </p:cNvSpPr>
          <p:nvPr>
            <p:ph type="ftr" idx="2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92" name="PlaceHolder 6"/>
          <p:cNvSpPr>
            <a:spLocks noGrp="1"/>
          </p:cNvSpPr>
          <p:nvPr>
            <p:ph type="sldNum" idx="2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9762F2AD-5F33-4468-B692-7F68F12F3FD2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  <a:ln w="0">
            <a:noFill/>
          </a:ln>
        </p:spPr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68" name="PlaceHolder 3"/>
          <p:cNvSpPr>
            <a:spLocks noGrp="1"/>
          </p:cNvSpPr>
          <p:nvPr>
            <p:ph type="sldNum" idx="25"/>
          </p:nvPr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40DE7A6-8AE1-4661-B8D7-78872AF499B5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5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  <a:ln w="0">
            <a:noFill/>
          </a:ln>
        </p:spPr>
      </p:sp>
      <p:sp>
        <p:nvSpPr>
          <p:cNvPr id="570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71" name="PlaceHolder 3"/>
          <p:cNvSpPr>
            <a:spLocks noGrp="1"/>
          </p:cNvSpPr>
          <p:nvPr>
            <p:ph type="sldNum" idx="26"/>
          </p:nvPr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2274A17-C276-4435-BC42-16F4AC849E0E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6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  <a:ln w="0">
            <a:noFill/>
          </a:ln>
        </p:spPr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74" name="PlaceHolder 3"/>
          <p:cNvSpPr>
            <a:spLocks noGrp="1"/>
          </p:cNvSpPr>
          <p:nvPr>
            <p:ph type="sldNum" idx="27"/>
          </p:nvPr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8975E53-9658-498F-8C63-70EA527F3BAD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7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77" name="PlaceHolder 3"/>
          <p:cNvSpPr>
            <a:spLocks noGrp="1"/>
          </p:cNvSpPr>
          <p:nvPr>
            <p:ph type="sldNum" idx="28"/>
          </p:nvPr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1D0D4AD-60C1-43BF-A1D2-95C829F3A865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10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  <a:ln w="0">
            <a:noFill/>
          </a:ln>
        </p:spPr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 type="sldNum" idx="29"/>
          </p:nvPr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D92FD9D-5D7C-49A5-A890-A5D7E5A73FBB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21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  <a:ln w="0">
            <a:noFill/>
          </a:ln>
        </p:spPr>
      </p:sp>
      <p:sp>
        <p:nvSpPr>
          <p:cNvPr id="582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83" name="PlaceHolder 3"/>
          <p:cNvSpPr>
            <a:spLocks noGrp="1"/>
          </p:cNvSpPr>
          <p:nvPr>
            <p:ph type="sldNum" idx="30"/>
          </p:nvPr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377026D-A409-4E2C-B453-5B5B9FD83877}" type="slidenum">
              <a:rPr lang="ru-RU" sz="1200" b="0" strike="noStrike" spc="-1">
                <a:latin typeface="Times New Roman"/>
              </a:rPr>
              <a:t>27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  <a:ln w="0">
            <a:noFill/>
          </a:ln>
        </p:spPr>
      </p:sp>
      <p:sp>
        <p:nvSpPr>
          <p:cNvPr id="585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86" name="PlaceHolder 3"/>
          <p:cNvSpPr>
            <a:spLocks noGrp="1"/>
          </p:cNvSpPr>
          <p:nvPr>
            <p:ph type="sldNum" idx="31"/>
          </p:nvPr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DD3234A-DE89-4C5F-AD46-25AF8B9D4745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38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7ED38B9-FBCC-42A6-A1EB-DDB7B5E3D3C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E54DBC9-A972-4396-83D7-0C5AD8FF97D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426DE48-37F2-499E-AC10-A90087F7A79F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ECDF794-B74E-4476-9111-2D7B59981014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1E17B68-4781-489F-BE0B-E43A2FAD1CE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5DE1A5C-786F-46CC-B506-CBAE3DF5746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41AB4DF-3076-49D1-A315-D505C4A5801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54C9579-CD30-4F78-A5A7-9C9D5D1C949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C805923-D4B7-455F-A8A9-AA782567D3D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2EDA426-4E38-4F9E-8ED8-54E58F15C31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A08A8AB-88F6-408B-B026-A91A4248769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6028BAD-EA47-4B3B-B0EE-C605363D78A0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778FBDF-8683-40E6-9625-F3B41F32546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71B522F-2654-441B-88B5-44AB4ED348A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2C43AA1-AE62-4845-8DEF-4A6C6943FE2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F0C10F9-EA9B-4CFF-A765-B1958F61D56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D9D78F1-EFAC-415B-8A5A-9A741F0C58B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CE04F50-A469-4D7D-B9D4-AB1A253EE01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1048334-AD11-4EE7-87D6-F2CDB10DC65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BD06B20-9FFE-4D25-8D24-6D912BCC857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30BACE3-49B3-4DF9-A0AA-E13BAEC43CF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9F3BA92-444D-488A-B821-305DC2B920D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CAA44FD-2960-4FD4-A6A6-1864D86ABD5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45D7A6B-5F24-4D5C-A730-5BA600D6BB2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369A5FD-7C5B-41AB-9E9C-EBEE4FC25E7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7505535-8614-472D-B664-E9AEE5BB987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AFBA511-149F-473F-986E-FC5761C334B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7BCDF1B-7135-46B1-A7DD-FFB1578C9CB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EF2B9CE-F05C-4452-B86A-6047EB552770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ADF7DB7E-F542-49DD-B3A3-4573ACCC9BE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D4B6094-261D-4937-BC90-A3392ABE200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F9FFED3-4EC9-4810-B1B1-F98EAFA4B0F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BA15C92-8141-45EF-8E69-89EB1572A86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66E7949-1A2E-4144-8146-B5B0B681728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F6A8A43-FA40-4FE1-8519-7396149D1C3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DEF2B79-59B5-44B3-AB01-89527A7F992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A52C97C-13AD-4C79-AF87-A5CC92E7F16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E427E74-03E6-4914-9DF9-F0A6E24360C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AFF626C-8B94-4487-A587-E3AD8422217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D88525B-FB1F-4F4D-AC75-2E5FEE30CBF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A739E25-45F5-463B-996C-CCDF5F290B9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B45DB3-872F-446E-AF5F-797F7E2E3030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E1EC35F-675A-4DA3-B527-FF770B2C814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4BF13C4C-6128-4290-A21A-F9EFB1A2197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17005C4-B3E8-4EE3-8516-A64E08C4B0B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DB193369-D2FA-41CE-80C3-AFD8E9AFEFF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1B897F80-92A2-49BD-A4B5-49FFF9F07E4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DAE463E0-F387-4BAA-8C98-572CB4DBF74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FB9A0927-EDA7-4C97-B867-C9D8273263E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2FD7D608-10E8-483B-BCD5-1D348AF55A7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7BE62A78-4347-45E7-8EC2-8D30BCC7F0E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FBCB39C1-78F3-4C1E-894F-F952BEB9398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F6615058-CCDE-4A80-B453-996F7D17792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80C0E4D8-D449-44B6-94D9-4883A8275EB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7867A578-44ED-4846-B3CC-57920F5D615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1B15EAB-50A6-4E27-88EB-27854EE92CE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C0D800F3-76D4-4AB4-A079-E25134124E8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CFB88800-AD1D-43B1-9598-5DF285AD2A5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742F7CA8-A41A-4827-8A18-D4E477F09EB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793ADA6E-007F-44AD-AFBC-07AABD34ABF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F6B8B413-D494-43B8-84B2-9FD6466EC31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98F1E769-5952-4379-A9E3-3CE42C63316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68F099EF-D71D-4A2D-A63B-66A196F137A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16F425FF-2357-4F01-8B54-F6DBB3E8256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F920ACEF-0001-430C-BE64-7F942D5CA34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82C1CCA4-15B4-4F9F-A8B8-1B79EEB4DFB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8DAB24F-2BC5-469C-8F56-1DBF7BD980C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C8034EE4-3054-4807-B8D0-E0CB108A4B4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146BBA65-BB9D-4E1B-AD5E-56C8135182C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B48EB9DF-9F6C-4267-8A5B-98606EB1E5AF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93CDD98C-744E-4712-91C4-A89C74B8658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B272116B-754F-447E-8AC9-1C87FD733E9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E1FFCF8F-C083-4CB1-9694-5BC5A1E3F89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8D422DF4-54E6-4C76-859D-6128049E14A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4585A50B-B7B3-4E11-B2CD-ED2B6B8E7D1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058CE298-A405-462B-89E8-BCD931DD8FD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5687926A-9D67-4D39-8B93-26382FB3469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5D99242-AE2F-4132-9C13-9D20753F0E3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9C601823-8473-4219-B1AC-B5A25DB4770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049FF920-0450-4FD1-A17A-DC4C49FBA44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78D1A406-CCCE-498C-A213-A9B3FA4F197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97F54644-1E9D-4E0D-A7FC-1B0C5FA55ECD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D0172ECE-85C2-4CE0-AF02-C90343B596E0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3B1DBF1-4E6F-4349-A094-4F3EC190F7A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7640" cy="1790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45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en-US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628560" y="4767120"/>
            <a:ext cx="205704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029040" y="4767120"/>
            <a:ext cx="308592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458040" y="4767120"/>
            <a:ext cx="205704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en-US" sz="900" b="0" strike="noStrike" spc="-1">
                <a:solidFill>
                  <a:srgbClr val="8B8B8B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464F93D-8649-46B3-8058-1B08F88C443B}" type="slidenum">
              <a:rPr lang="en-US" sz="900" b="0" strike="noStrike" spc="-1">
                <a:solidFill>
                  <a:srgbClr val="8B8B8B"/>
                </a:solidFill>
                <a:latin typeface="Arial"/>
              </a:rPr>
              <a:t>‹#›</a:t>
            </a:fld>
            <a:endParaRPr lang="ru-RU" sz="9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5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5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B9B9B"/>
            </a:gs>
            <a:gs pos="100000">
              <a:srgbClr val="B8B8B8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 idx="4"/>
          </p:nvPr>
        </p:nvSpPr>
        <p:spPr>
          <a:xfrm>
            <a:off x="45720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ftr" idx="5"/>
          </p:nvPr>
        </p:nvSpPr>
        <p:spPr>
          <a:xfrm>
            <a:off x="3124080" y="4684680"/>
            <a:ext cx="289512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sldNum" idx="6"/>
          </p:nvPr>
        </p:nvSpPr>
        <p:spPr>
          <a:xfrm>
            <a:off x="655308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C3E1954-B1F0-4591-807F-160765141B52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 idx="7"/>
          </p:nvPr>
        </p:nvSpPr>
        <p:spPr>
          <a:xfrm>
            <a:off x="628560" y="4767120"/>
            <a:ext cx="205704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ftr" idx="8"/>
          </p:nvPr>
        </p:nvSpPr>
        <p:spPr>
          <a:xfrm>
            <a:off x="3029040" y="4767120"/>
            <a:ext cx="308592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sldNum" idx="9"/>
          </p:nvPr>
        </p:nvSpPr>
        <p:spPr>
          <a:xfrm>
            <a:off x="6458040" y="4767120"/>
            <a:ext cx="205704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en-US" sz="900" b="0" strike="noStrike" spc="-1">
                <a:solidFill>
                  <a:srgbClr val="8B8B8B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374A88A-421C-4068-8444-D9DA172193B5}" type="slidenum">
              <a:rPr lang="en-US" sz="900" b="0" strike="noStrike" spc="-1">
                <a:solidFill>
                  <a:srgbClr val="8B8B8B"/>
                </a:solidFill>
                <a:latin typeface="Arial"/>
              </a:rPr>
              <a:t>‹#›</a:t>
            </a:fld>
            <a:endParaRPr lang="ru-RU" sz="9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5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5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B9B9B"/>
            </a:gs>
            <a:gs pos="100000">
              <a:srgbClr val="B8B8B8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dt" idx="10"/>
          </p:nvPr>
        </p:nvSpPr>
        <p:spPr>
          <a:xfrm>
            <a:off x="45720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ftr" idx="11"/>
          </p:nvPr>
        </p:nvSpPr>
        <p:spPr>
          <a:xfrm>
            <a:off x="3124080" y="4684680"/>
            <a:ext cx="289512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sldNum" idx="12"/>
          </p:nvPr>
        </p:nvSpPr>
        <p:spPr>
          <a:xfrm>
            <a:off x="655308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C854D06-6983-43F7-857B-2AF6727A1EFE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B9B9B"/>
            </a:gs>
            <a:gs pos="100000">
              <a:srgbClr val="B8B8B8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dt" idx="13"/>
          </p:nvPr>
        </p:nvSpPr>
        <p:spPr>
          <a:xfrm>
            <a:off x="45720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65" name="PlaceHolder 2"/>
          <p:cNvSpPr>
            <a:spLocks noGrp="1"/>
          </p:cNvSpPr>
          <p:nvPr>
            <p:ph type="ftr" idx="14"/>
          </p:nvPr>
        </p:nvSpPr>
        <p:spPr>
          <a:xfrm>
            <a:off x="3124080" y="4684680"/>
            <a:ext cx="289512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66" name="PlaceHolder 3"/>
          <p:cNvSpPr>
            <a:spLocks noGrp="1"/>
          </p:cNvSpPr>
          <p:nvPr>
            <p:ph type="sldNum" idx="15"/>
          </p:nvPr>
        </p:nvSpPr>
        <p:spPr>
          <a:xfrm>
            <a:off x="655308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AEE2FFE-5275-43D8-8629-A9A7DC70A241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68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28560" y="273960"/>
            <a:ext cx="7886520" cy="993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3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28560" y="1369080"/>
            <a:ext cx="7886520" cy="3263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171360" indent="-17136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514440" lvl="1" indent="-17136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857160" lvl="2" indent="-17136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en-US" sz="1500" b="0" strike="noStrike" spc="-1">
              <a:solidFill>
                <a:srgbClr val="000000"/>
              </a:solidFill>
              <a:latin typeface="Calibri"/>
            </a:endParaRPr>
          </a:p>
          <a:p>
            <a:pPr marL="1200240" lvl="3" indent="-17136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35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  <a:p>
            <a:pPr marL="1542960" lvl="4" indent="-17136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35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dt" idx="16"/>
          </p:nvPr>
        </p:nvSpPr>
        <p:spPr>
          <a:xfrm>
            <a:off x="628560" y="4767120"/>
            <a:ext cx="205704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08" name="PlaceHolder 4"/>
          <p:cNvSpPr>
            <a:spLocks noGrp="1"/>
          </p:cNvSpPr>
          <p:nvPr>
            <p:ph type="ftr" idx="17"/>
          </p:nvPr>
        </p:nvSpPr>
        <p:spPr>
          <a:xfrm>
            <a:off x="3029040" y="4767120"/>
            <a:ext cx="308592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09" name="PlaceHolder 5"/>
          <p:cNvSpPr>
            <a:spLocks noGrp="1"/>
          </p:cNvSpPr>
          <p:nvPr>
            <p:ph type="sldNum" idx="18"/>
          </p:nvPr>
        </p:nvSpPr>
        <p:spPr>
          <a:xfrm>
            <a:off x="6458040" y="4767120"/>
            <a:ext cx="205704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en-US" sz="900" b="0" strike="noStrike" spc="-1">
                <a:solidFill>
                  <a:srgbClr val="8B8B8B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B7E7D2E-1499-4FD8-BE75-E5DD4BC7BAE7}" type="slidenum">
              <a:rPr lang="en-US" sz="900" b="0" strike="noStrike" spc="-1">
                <a:solidFill>
                  <a:srgbClr val="8B8B8B"/>
                </a:solidFill>
                <a:latin typeface="Arial"/>
              </a:rPr>
              <a:t>‹#›</a:t>
            </a:fld>
            <a:endParaRPr lang="ru-RU" sz="9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B9B9B"/>
            </a:gs>
            <a:gs pos="100000">
              <a:srgbClr val="B8B8B8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dt" idx="19"/>
          </p:nvPr>
        </p:nvSpPr>
        <p:spPr>
          <a:xfrm>
            <a:off x="45720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47" name="PlaceHolder 2"/>
          <p:cNvSpPr>
            <a:spLocks noGrp="1"/>
          </p:cNvSpPr>
          <p:nvPr>
            <p:ph type="ftr" idx="20"/>
          </p:nvPr>
        </p:nvSpPr>
        <p:spPr>
          <a:xfrm>
            <a:off x="3124080" y="4684680"/>
            <a:ext cx="289512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48" name="PlaceHolder 3"/>
          <p:cNvSpPr>
            <a:spLocks noGrp="1"/>
          </p:cNvSpPr>
          <p:nvPr>
            <p:ph type="sldNum" idx="21"/>
          </p:nvPr>
        </p:nvSpPr>
        <p:spPr>
          <a:xfrm>
            <a:off x="655308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06C85CA-CAFD-4CD5-845F-F5D3DAF6E887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50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jpe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jpe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4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3708000" y="513360"/>
            <a:ext cx="1728000" cy="799560"/>
          </a:xfrm>
          <a:prstGeom prst="rect">
            <a:avLst/>
          </a:prstGeom>
          <a:ln w="9525">
            <a:noFill/>
          </a:ln>
        </p:spPr>
      </p:pic>
      <p:sp>
        <p:nvSpPr>
          <p:cNvPr id="295" name="Прямая соединительная линия 2"/>
          <p:cNvSpPr/>
          <p:nvPr/>
        </p:nvSpPr>
        <p:spPr>
          <a:xfrm>
            <a:off x="0" y="3435840"/>
            <a:ext cx="9144000" cy="360"/>
          </a:xfrm>
          <a:prstGeom prst="line">
            <a:avLst/>
          </a:prstGeom>
          <a:ln w="107950">
            <a:solidFill>
              <a:srgbClr val="70AD47">
                <a:lumMod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6" name="Прямая соединительная линия 5"/>
          <p:cNvSpPr/>
          <p:nvPr/>
        </p:nvSpPr>
        <p:spPr>
          <a:xfrm>
            <a:off x="-9360" y="1813320"/>
            <a:ext cx="9143640" cy="360"/>
          </a:xfrm>
          <a:prstGeom prst="line">
            <a:avLst/>
          </a:prstGeom>
          <a:ln w="4445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7" name="Rectangle 2"/>
          <p:cNvSpPr/>
          <p:nvPr/>
        </p:nvSpPr>
        <p:spPr>
          <a:xfrm>
            <a:off x="0" y="1470240"/>
            <a:ext cx="6946920" cy="43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МУ МВД России «Иркутское»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-73080" y="1813320"/>
            <a:ext cx="9216720" cy="1367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marL="18288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500" b="0" strike="noStrike" spc="-1">
                <a:solidFill>
                  <a:srgbClr val="000000"/>
                </a:solidFill>
                <a:latin typeface="Times New Roman"/>
              </a:rPr>
              <a:t>ВИДЫ МОШЕННИЧЕСКИХ ДЕЙСТВИЙ И  ЗАЩИТА ОТ НИХ</a:t>
            </a:r>
            <a:endParaRPr lang="en-US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subTitle"/>
          </p:nvPr>
        </p:nvSpPr>
        <p:spPr>
          <a:xfrm>
            <a:off x="1475640" y="3884400"/>
            <a:ext cx="7282800" cy="693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pic>
        <p:nvPicPr>
          <p:cNvPr id="300" name="Рисунок 4"/>
          <p:cNvPicPr/>
          <p:nvPr/>
        </p:nvPicPr>
        <p:blipFill>
          <a:blip r:embed="rId3"/>
          <a:stretch/>
        </p:blipFill>
        <p:spPr>
          <a:xfrm>
            <a:off x="375840" y="3585960"/>
            <a:ext cx="992160" cy="99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20880" y="-8640"/>
            <a:ext cx="9143640" cy="856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Как настроить </a:t>
            </a:r>
            <a:br>
              <a:rPr sz="2800"/>
            </a:b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двухфакторную аутентификацию в </a:t>
            </a:r>
            <a:r>
              <a:rPr lang="en-US" sz="2800" b="0" i="1" strike="noStrike" spc="-1">
                <a:solidFill>
                  <a:srgbClr val="2E75B6"/>
                </a:solidFill>
                <a:latin typeface="Times New Roman"/>
              </a:rPr>
              <a:t>Telegram</a:t>
            </a: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: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Прямая соединительная линия 3"/>
          <p:cNvSpPr/>
          <p:nvPr/>
        </p:nvSpPr>
        <p:spPr>
          <a:xfrm>
            <a:off x="0" y="4897080"/>
            <a:ext cx="9144000" cy="360"/>
          </a:xfrm>
          <a:prstGeom prst="line">
            <a:avLst/>
          </a:prstGeom>
          <a:ln w="4445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8" name="Rectangle 2"/>
          <p:cNvSpPr/>
          <p:nvPr/>
        </p:nvSpPr>
        <p:spPr>
          <a:xfrm>
            <a:off x="-9360" y="4563360"/>
            <a:ext cx="9143640" cy="43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МУ МВД России «Иркутское»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349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20880" y="0"/>
            <a:ext cx="1198080" cy="573840"/>
          </a:xfrm>
          <a:prstGeom prst="rect">
            <a:avLst/>
          </a:prstGeom>
          <a:ln w="9525">
            <a:noFill/>
          </a:ln>
        </p:spPr>
      </p:pic>
      <p:pic>
        <p:nvPicPr>
          <p:cNvPr id="350" name="Рисунок 9" descr="photo_2024-11-07_21-35-49.jpg"/>
          <p:cNvPicPr/>
          <p:nvPr/>
        </p:nvPicPr>
        <p:blipFill>
          <a:blip r:embed="rId4"/>
          <a:stretch/>
        </p:blipFill>
        <p:spPr>
          <a:xfrm>
            <a:off x="164520" y="998280"/>
            <a:ext cx="1878120" cy="3593160"/>
          </a:xfrm>
          <a:prstGeom prst="rect">
            <a:avLst/>
          </a:prstGeom>
          <a:ln w="0">
            <a:solidFill>
              <a:srgbClr val="E7E6E6">
                <a:lumMod val="50000"/>
              </a:srgbClr>
            </a:solidFill>
          </a:ln>
        </p:spPr>
      </p:pic>
      <p:pic>
        <p:nvPicPr>
          <p:cNvPr id="351" name="Рисунок 10" descr="photo_2024-11-07_21-35-48.jpg"/>
          <p:cNvPicPr/>
          <p:nvPr/>
        </p:nvPicPr>
        <p:blipFill>
          <a:blip r:embed="rId5"/>
          <a:stretch/>
        </p:blipFill>
        <p:spPr>
          <a:xfrm>
            <a:off x="2465640" y="998280"/>
            <a:ext cx="1890360" cy="3593160"/>
          </a:xfrm>
          <a:prstGeom prst="rect">
            <a:avLst/>
          </a:prstGeom>
          <a:ln w="0">
            <a:noFill/>
          </a:ln>
        </p:spPr>
      </p:pic>
      <p:pic>
        <p:nvPicPr>
          <p:cNvPr id="352" name="Рисунок 11" descr="photo_2024-11-07_21-35-49 (2).jpg"/>
          <p:cNvPicPr/>
          <p:nvPr/>
        </p:nvPicPr>
        <p:blipFill>
          <a:blip r:embed="rId6"/>
          <a:stretch/>
        </p:blipFill>
        <p:spPr>
          <a:xfrm>
            <a:off x="4672080" y="1005120"/>
            <a:ext cx="1877040" cy="3597840"/>
          </a:xfrm>
          <a:prstGeom prst="rect">
            <a:avLst/>
          </a:prstGeom>
          <a:ln w="0">
            <a:noFill/>
          </a:ln>
        </p:spPr>
      </p:pic>
      <p:pic>
        <p:nvPicPr>
          <p:cNvPr id="353" name="Рисунок 12" descr="photo_2024-11-07_21-35-49 (3).jpg"/>
          <p:cNvPicPr/>
          <p:nvPr/>
        </p:nvPicPr>
        <p:blipFill>
          <a:blip r:embed="rId7"/>
          <a:stretch/>
        </p:blipFill>
        <p:spPr>
          <a:xfrm>
            <a:off x="6894720" y="992880"/>
            <a:ext cx="1877040" cy="3597840"/>
          </a:xfrm>
          <a:prstGeom prst="rect">
            <a:avLst/>
          </a:prstGeom>
          <a:ln w="0">
            <a:noFill/>
          </a:ln>
        </p:spPr>
      </p:pic>
      <p:sp>
        <p:nvSpPr>
          <p:cNvPr id="354" name="Прямоугольник 13"/>
          <p:cNvSpPr/>
          <p:nvPr/>
        </p:nvSpPr>
        <p:spPr>
          <a:xfrm>
            <a:off x="464040" y="1875600"/>
            <a:ext cx="551160" cy="147600"/>
          </a:xfrm>
          <a:prstGeom prst="rect">
            <a:avLst/>
          </a:prstGeom>
          <a:solidFill>
            <a:schemeClr val="tx1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90000" rIns="90000" bIns="90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700" b="0" strike="noStrike" spc="-1">
                <a:solidFill>
                  <a:srgbClr val="FFFFFF"/>
                </a:solidFill>
                <a:latin typeface="Calibri"/>
              </a:rPr>
              <a:t>Тимур</a:t>
            </a:r>
            <a:endParaRPr lang="ru-RU" sz="700" b="0" strike="noStrike" spc="-1">
              <a:latin typeface="Arial"/>
            </a:endParaRPr>
          </a:p>
        </p:txBody>
      </p:sp>
      <p:sp>
        <p:nvSpPr>
          <p:cNvPr id="355" name="Овал 14"/>
          <p:cNvSpPr/>
          <p:nvPr/>
        </p:nvSpPr>
        <p:spPr>
          <a:xfrm>
            <a:off x="254880" y="1218600"/>
            <a:ext cx="285840" cy="302040"/>
          </a:xfrm>
          <a:prstGeom prst="ellipse">
            <a:avLst/>
          </a:prstGeom>
          <a:solidFill>
            <a:srgbClr val="FFC000"/>
          </a:solidFill>
          <a:ln>
            <a:solidFill>
              <a:srgbClr val="BC8E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356" name="Овал 15"/>
          <p:cNvSpPr/>
          <p:nvPr/>
        </p:nvSpPr>
        <p:spPr>
          <a:xfrm>
            <a:off x="2760840" y="1094400"/>
            <a:ext cx="285840" cy="302040"/>
          </a:xfrm>
          <a:prstGeom prst="ellipse">
            <a:avLst/>
          </a:prstGeom>
          <a:solidFill>
            <a:srgbClr val="FFC000"/>
          </a:solidFill>
          <a:ln>
            <a:solidFill>
              <a:srgbClr val="BC8E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357" name="Овал 16"/>
          <p:cNvSpPr/>
          <p:nvPr/>
        </p:nvSpPr>
        <p:spPr>
          <a:xfrm>
            <a:off x="230400" y="1855440"/>
            <a:ext cx="261360" cy="209880"/>
          </a:xfrm>
          <a:prstGeom prst="ellipse">
            <a:avLst/>
          </a:prstGeom>
          <a:solidFill>
            <a:srgbClr val="FFC000"/>
          </a:solidFill>
          <a:ln>
            <a:solidFill>
              <a:srgbClr val="BC8E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358" name="Скругленный прямоугольник 18"/>
          <p:cNvSpPr/>
          <p:nvPr/>
        </p:nvSpPr>
        <p:spPr>
          <a:xfrm>
            <a:off x="2632320" y="1517040"/>
            <a:ext cx="595800" cy="71640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solidFill>
              <a:srgbClr val="43729D"/>
            </a:solidFill>
          </a:ln>
          <a:effectLst>
            <a:outerShdw blurRad="50760" dist="5076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9" name="Скругленный прямоугольник 19"/>
          <p:cNvSpPr/>
          <p:nvPr/>
        </p:nvSpPr>
        <p:spPr>
          <a:xfrm>
            <a:off x="2555640" y="1771200"/>
            <a:ext cx="595800" cy="71640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solidFill>
              <a:srgbClr val="43729D"/>
            </a:solidFill>
          </a:ln>
          <a:effectLst>
            <a:outerShdw blurRad="50760" dist="5076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0" name="Прямоугольник 20"/>
          <p:cNvSpPr/>
          <p:nvPr/>
        </p:nvSpPr>
        <p:spPr>
          <a:xfrm>
            <a:off x="244440" y="1603800"/>
            <a:ext cx="510840" cy="159120"/>
          </a:xfrm>
          <a:prstGeom prst="rect">
            <a:avLst/>
          </a:prstGeom>
          <a:solidFill>
            <a:schemeClr val="tx1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90000" rIns="90000" bIns="90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700" b="0" strike="noStrike" spc="-1">
                <a:solidFill>
                  <a:srgbClr val="FFFFFF"/>
                </a:solidFill>
                <a:latin typeface="Calibri"/>
              </a:rPr>
              <a:t>Тимур</a:t>
            </a:r>
            <a:endParaRPr lang="ru-RU" sz="700" b="0" strike="noStrike" spc="-1">
              <a:latin typeface="Arial"/>
            </a:endParaRPr>
          </a:p>
        </p:txBody>
      </p:sp>
      <p:sp>
        <p:nvSpPr>
          <p:cNvPr id="361" name="Прямоугольник 21"/>
          <p:cNvSpPr/>
          <p:nvPr/>
        </p:nvSpPr>
        <p:spPr>
          <a:xfrm>
            <a:off x="3049200" y="1145520"/>
            <a:ext cx="577440" cy="141840"/>
          </a:xfrm>
          <a:prstGeom prst="rect">
            <a:avLst/>
          </a:prstGeom>
          <a:solidFill>
            <a:schemeClr val="tx1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90000" rIns="90000" bIns="90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700" b="0" strike="noStrike" spc="-1">
                <a:solidFill>
                  <a:srgbClr val="FFFFFF"/>
                </a:solidFill>
                <a:latin typeface="Calibri"/>
              </a:rPr>
              <a:t>Тимур</a:t>
            </a:r>
            <a:endParaRPr lang="ru-RU" sz="700" b="0" strike="noStrike" spc="-1">
              <a:latin typeface="Arial"/>
            </a:endParaRPr>
          </a:p>
        </p:txBody>
      </p:sp>
      <p:sp>
        <p:nvSpPr>
          <p:cNvPr id="362" name="Скругленный прямоугольник 23"/>
          <p:cNvSpPr/>
          <p:nvPr/>
        </p:nvSpPr>
        <p:spPr>
          <a:xfrm>
            <a:off x="170640" y="4097520"/>
            <a:ext cx="1532880" cy="28764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63" name="Стрелка вниз 24"/>
          <p:cNvSpPr/>
          <p:nvPr/>
        </p:nvSpPr>
        <p:spPr>
          <a:xfrm>
            <a:off x="1331640" y="2931840"/>
            <a:ext cx="371520" cy="11653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0B761"/>
              </a:gs>
              <a:gs pos="100000">
                <a:srgbClr val="6FB142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  <p:sp>
        <p:nvSpPr>
          <p:cNvPr id="364" name="Стрелка вниз 25"/>
          <p:cNvSpPr/>
          <p:nvPr/>
        </p:nvSpPr>
        <p:spPr>
          <a:xfrm rot="10800000">
            <a:off x="3179520" y="2982240"/>
            <a:ext cx="371520" cy="11653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0B761"/>
              </a:gs>
              <a:gs pos="100000">
                <a:srgbClr val="6FB142"/>
              </a:gs>
            </a:gsLst>
            <a:lin ang="162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  <p:sp>
        <p:nvSpPr>
          <p:cNvPr id="365" name="Стрелка вниз 26"/>
          <p:cNvSpPr/>
          <p:nvPr/>
        </p:nvSpPr>
        <p:spPr>
          <a:xfrm rot="10800000">
            <a:off x="5875560" y="1905120"/>
            <a:ext cx="371520" cy="11653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0B761"/>
              </a:gs>
              <a:gs pos="100000">
                <a:srgbClr val="6FB142"/>
              </a:gs>
            </a:gsLst>
            <a:lin ang="162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  <p:sp>
        <p:nvSpPr>
          <p:cNvPr id="366" name="Стрелка вниз 27"/>
          <p:cNvSpPr/>
          <p:nvPr/>
        </p:nvSpPr>
        <p:spPr>
          <a:xfrm>
            <a:off x="8316360" y="2774160"/>
            <a:ext cx="371520" cy="11653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0B761"/>
              </a:gs>
              <a:gs pos="100000">
                <a:srgbClr val="6FB142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  <p:sp>
        <p:nvSpPr>
          <p:cNvPr id="367" name="Скругленный прямоугольник 29"/>
          <p:cNvSpPr/>
          <p:nvPr/>
        </p:nvSpPr>
        <p:spPr>
          <a:xfrm>
            <a:off x="4716360" y="1589040"/>
            <a:ext cx="1727640" cy="21744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68" name="Скругленный прямоугольник 30"/>
          <p:cNvSpPr/>
          <p:nvPr/>
        </p:nvSpPr>
        <p:spPr>
          <a:xfrm>
            <a:off x="2472120" y="2671920"/>
            <a:ext cx="1532880" cy="28764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pic>
        <p:nvPicPr>
          <p:cNvPr id="369" name="Рисунок 28"/>
          <p:cNvPicPr/>
          <p:nvPr/>
        </p:nvPicPr>
        <p:blipFill>
          <a:blip r:embed="rId8"/>
          <a:stretch/>
        </p:blipFill>
        <p:spPr>
          <a:xfrm>
            <a:off x="8489880" y="2412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107640" y="-90000"/>
            <a:ext cx="9143640" cy="856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 algn="ctr">
              <a:lnSpc>
                <a:spcPct val="90000"/>
              </a:lnSpc>
              <a:buNone/>
            </a:pPr>
            <a:br>
              <a:rPr sz="2800"/>
            </a:br>
            <a:br>
              <a:rPr sz="2800"/>
            </a:b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Как настроить двухфакторную</a:t>
            </a:r>
            <a:br>
              <a:rPr sz="2800"/>
            </a:b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 аутентификацию в </a:t>
            </a:r>
            <a:r>
              <a:rPr lang="en-US" sz="2800" b="0" i="1" strike="noStrike" spc="-1">
                <a:solidFill>
                  <a:srgbClr val="BF9000"/>
                </a:solidFill>
                <a:latin typeface="Times New Roman"/>
              </a:rPr>
              <a:t>WhatsApp</a:t>
            </a: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: </a:t>
            </a:r>
            <a:br>
              <a:rPr sz="2800"/>
            </a:br>
            <a:br>
              <a:rPr sz="2000"/>
            </a:b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/>
          </p:nvPr>
        </p:nvSpPr>
        <p:spPr>
          <a:xfrm>
            <a:off x="0" y="1428840"/>
            <a:ext cx="9143640" cy="3714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171360" indent="-171360">
              <a:lnSpc>
                <a:spcPct val="90000"/>
              </a:lnSpc>
              <a:spcBef>
                <a:spcPts val="751"/>
              </a:spcBef>
              <a:buNone/>
              <a:tabLst>
                <a:tab pos="0" algn="l"/>
              </a:tabLst>
            </a:pPr>
            <a:br>
              <a:rPr sz="2800"/>
            </a:b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                                                                                                                                 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" name="Прямая соединительная линия 6"/>
          <p:cNvSpPr/>
          <p:nvPr/>
        </p:nvSpPr>
        <p:spPr>
          <a:xfrm>
            <a:off x="0" y="4897080"/>
            <a:ext cx="9144000" cy="360"/>
          </a:xfrm>
          <a:prstGeom prst="line">
            <a:avLst/>
          </a:prstGeom>
          <a:ln w="4445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3" name="Rectangle 2"/>
          <p:cNvSpPr/>
          <p:nvPr/>
        </p:nvSpPr>
        <p:spPr>
          <a:xfrm>
            <a:off x="-9360" y="4563360"/>
            <a:ext cx="9143640" cy="43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МУ МВД России «Иркутское»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74" name="Прямая соединительная линия 8"/>
          <p:cNvSpPr/>
          <p:nvPr/>
        </p:nvSpPr>
        <p:spPr>
          <a:xfrm>
            <a:off x="-9360" y="915480"/>
            <a:ext cx="9143640" cy="360"/>
          </a:xfrm>
          <a:prstGeom prst="line">
            <a:avLst/>
          </a:prstGeom>
          <a:ln w="107950">
            <a:solidFill>
              <a:srgbClr val="70AD47">
                <a:lumMod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75" name="Рисунок 9" descr="photo_2024-11-07_21-59-46.jpg"/>
          <p:cNvPicPr/>
          <p:nvPr/>
        </p:nvPicPr>
        <p:blipFill>
          <a:blip r:embed="rId2"/>
          <a:stretch/>
        </p:blipFill>
        <p:spPr>
          <a:xfrm>
            <a:off x="78480" y="1036440"/>
            <a:ext cx="1854000" cy="3621600"/>
          </a:xfrm>
          <a:prstGeom prst="rect">
            <a:avLst/>
          </a:prstGeom>
          <a:ln w="19050">
            <a:solidFill>
              <a:srgbClr val="000000"/>
            </a:solidFill>
            <a:round/>
          </a:ln>
        </p:spPr>
      </p:pic>
      <p:pic>
        <p:nvPicPr>
          <p:cNvPr id="376" name="Рисунок 10" descr="photo_2024-11-07_21-59-46 (2).jpg"/>
          <p:cNvPicPr/>
          <p:nvPr/>
        </p:nvPicPr>
        <p:blipFill>
          <a:blip r:embed="rId3"/>
          <a:srcRect r="3846" b="3650"/>
          <a:stretch/>
        </p:blipFill>
        <p:spPr>
          <a:xfrm>
            <a:off x="2220840" y="1035360"/>
            <a:ext cx="1820880" cy="3615480"/>
          </a:xfrm>
          <a:prstGeom prst="rect">
            <a:avLst/>
          </a:prstGeom>
          <a:ln w="19050">
            <a:solidFill>
              <a:srgbClr val="000000"/>
            </a:solidFill>
            <a:round/>
          </a:ln>
        </p:spPr>
      </p:pic>
      <p:pic>
        <p:nvPicPr>
          <p:cNvPr id="377" name="Рисунок 11" descr="photo_2024-11-07_21-59-46 (3).jpg"/>
          <p:cNvPicPr/>
          <p:nvPr/>
        </p:nvPicPr>
        <p:blipFill>
          <a:blip r:embed="rId4"/>
          <a:srcRect r="11111" b="30789"/>
          <a:stretch/>
        </p:blipFill>
        <p:spPr>
          <a:xfrm>
            <a:off x="4356000" y="1035360"/>
            <a:ext cx="2106360" cy="3615480"/>
          </a:xfrm>
          <a:prstGeom prst="rect">
            <a:avLst/>
          </a:prstGeom>
          <a:ln w="19050">
            <a:solidFill>
              <a:srgbClr val="000000"/>
            </a:solidFill>
            <a:round/>
          </a:ln>
        </p:spPr>
      </p:pic>
      <p:pic>
        <p:nvPicPr>
          <p:cNvPr id="378" name="Рисунок 12" descr="photo_2024-11-07_21-59-46 (4).jpg"/>
          <p:cNvPicPr/>
          <p:nvPr/>
        </p:nvPicPr>
        <p:blipFill>
          <a:blip r:embed="rId5"/>
          <a:stretch/>
        </p:blipFill>
        <p:spPr>
          <a:xfrm>
            <a:off x="6660360" y="1035360"/>
            <a:ext cx="2107080" cy="3615480"/>
          </a:xfrm>
          <a:prstGeom prst="rect">
            <a:avLst/>
          </a:prstGeom>
          <a:ln w="12700">
            <a:solidFill>
              <a:srgbClr val="000000"/>
            </a:solidFill>
            <a:round/>
          </a:ln>
        </p:spPr>
      </p:pic>
      <p:sp>
        <p:nvSpPr>
          <p:cNvPr id="379" name="Скругленный прямоугольник 13"/>
          <p:cNvSpPr/>
          <p:nvPr/>
        </p:nvSpPr>
        <p:spPr>
          <a:xfrm>
            <a:off x="827640" y="2256480"/>
            <a:ext cx="1151640" cy="315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80" name="Скругленный прямоугольник 14"/>
          <p:cNvSpPr/>
          <p:nvPr/>
        </p:nvSpPr>
        <p:spPr>
          <a:xfrm>
            <a:off x="2271600" y="2730960"/>
            <a:ext cx="1532880" cy="4165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81" name="Скругленный прямоугольник 15"/>
          <p:cNvSpPr/>
          <p:nvPr/>
        </p:nvSpPr>
        <p:spPr>
          <a:xfrm>
            <a:off x="4428000" y="2730960"/>
            <a:ext cx="1752480" cy="3445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82" name="Стрелка вниз 16"/>
          <p:cNvSpPr/>
          <p:nvPr/>
        </p:nvSpPr>
        <p:spPr>
          <a:xfrm>
            <a:off x="3516480" y="1522440"/>
            <a:ext cx="371520" cy="11653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0B761"/>
              </a:gs>
              <a:gs pos="100000">
                <a:srgbClr val="6FB142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  <p:sp>
        <p:nvSpPr>
          <p:cNvPr id="383" name="Стрелка вниз 17"/>
          <p:cNvSpPr/>
          <p:nvPr/>
        </p:nvSpPr>
        <p:spPr>
          <a:xfrm>
            <a:off x="5949360" y="1565280"/>
            <a:ext cx="371520" cy="11653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0B761"/>
              </a:gs>
              <a:gs pos="100000">
                <a:srgbClr val="6FB142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  <p:sp>
        <p:nvSpPr>
          <p:cNvPr id="384" name="Стрелка вниз 18"/>
          <p:cNvSpPr/>
          <p:nvPr/>
        </p:nvSpPr>
        <p:spPr>
          <a:xfrm>
            <a:off x="7554240" y="3185280"/>
            <a:ext cx="371520" cy="11653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0B761"/>
              </a:gs>
              <a:gs pos="100000">
                <a:srgbClr val="6FB142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  <p:sp>
        <p:nvSpPr>
          <p:cNvPr id="385" name="Стрелка вниз 19"/>
          <p:cNvSpPr/>
          <p:nvPr/>
        </p:nvSpPr>
        <p:spPr>
          <a:xfrm rot="10800000">
            <a:off x="1478880" y="2602800"/>
            <a:ext cx="371520" cy="11653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0B761"/>
              </a:gs>
              <a:gs pos="100000">
                <a:srgbClr val="6FB142"/>
              </a:gs>
            </a:gsLst>
            <a:lin ang="162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  <p:pic>
        <p:nvPicPr>
          <p:cNvPr id="386" name="Picture 5" descr="C:\Users\Елена\Desktop\10\Орел.gif"/>
          <p:cNvPicPr/>
          <p:nvPr/>
        </p:nvPicPr>
        <p:blipFill>
          <a:blip r:embed="rId6"/>
          <a:stretch/>
        </p:blipFill>
        <p:spPr>
          <a:xfrm>
            <a:off x="20880" y="0"/>
            <a:ext cx="1198080" cy="573840"/>
          </a:xfrm>
          <a:prstGeom prst="rect">
            <a:avLst/>
          </a:prstGeom>
          <a:ln w="9525">
            <a:noFill/>
          </a:ln>
        </p:spPr>
      </p:pic>
      <p:pic>
        <p:nvPicPr>
          <p:cNvPr id="387" name="Рисунок 21"/>
          <p:cNvPicPr/>
          <p:nvPr/>
        </p:nvPicPr>
        <p:blipFill>
          <a:blip r:embed="rId7"/>
          <a:stretch/>
        </p:blipFill>
        <p:spPr>
          <a:xfrm>
            <a:off x="8489880" y="2412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628560" y="273960"/>
            <a:ext cx="7886520" cy="993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/>
          </p:nvPr>
        </p:nvSpPr>
        <p:spPr>
          <a:xfrm>
            <a:off x="628560" y="1369080"/>
            <a:ext cx="7886520" cy="3263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90" name="Рисунок 4"/>
          <p:cNvPicPr/>
          <p:nvPr/>
        </p:nvPicPr>
        <p:blipFill>
          <a:blip r:embed="rId2"/>
          <a:stretch/>
        </p:blipFill>
        <p:spPr>
          <a:xfrm>
            <a:off x="-43920" y="-7200"/>
            <a:ext cx="9187560" cy="5150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2"/>
          <p:cNvSpPr/>
          <p:nvPr/>
        </p:nvSpPr>
        <p:spPr>
          <a:xfrm>
            <a:off x="113040" y="981360"/>
            <a:ext cx="4124160" cy="38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normAutofit fontScale="95000"/>
          </a:bodyPr>
          <a:lstStyle/>
          <a:p>
            <a:pPr marL="257400" indent="-256320">
              <a:lnSpc>
                <a:spcPct val="100000"/>
              </a:lnSpc>
              <a:spcBef>
                <a:spcPts val="75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ПРИ ПРОВЕРКЕ ОБРАТИТЕ ВНИМАНИЕ НА ДОМЕН (ИМЯ) САЙТА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endParaRPr lang="ru-RU" sz="1430" b="0" strike="noStrike" spc="-1">
              <a:latin typeface="Arial"/>
            </a:endParaRPr>
          </a:p>
          <a:p>
            <a:pPr marL="714600" lvl="1" indent="-256320">
              <a:lnSpc>
                <a:spcPct val="100000"/>
              </a:lnSpc>
              <a:spcBef>
                <a:spcPts val="75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Мошенники заменяют буквы символами – например, ЦИФРА 1 вместо БУКВЫ «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I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» (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onL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ne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вместо 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onLIne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);</a:t>
            </a:r>
            <a:endParaRPr lang="ru-RU" sz="1430" b="0" strike="noStrike" spc="-1">
              <a:latin typeface="Arial"/>
            </a:endParaRPr>
          </a:p>
          <a:p>
            <a:pPr marL="714600" lvl="1" indent="-256320">
              <a:lnSpc>
                <a:spcPct val="100000"/>
              </a:lnSpc>
              <a:spcBef>
                <a:spcPts val="75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Имя сайта максимально приближено к оригиналу (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onLLine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sberbank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ru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вместо 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onLine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sberbank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ru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);</a:t>
            </a:r>
            <a:endParaRPr lang="ru-RU" sz="1430" b="0" strike="noStrike" spc="-1">
              <a:latin typeface="Arial"/>
            </a:endParaRPr>
          </a:p>
          <a:p>
            <a:pPr marL="714600" lvl="1" indent="-256320">
              <a:lnSpc>
                <a:spcPct val="100000"/>
              </a:lnSpc>
              <a:spcBef>
                <a:spcPts val="75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 некоторых случаях для написания домена используются буквы похожие на латинские из алфавита другого языка;</a:t>
            </a:r>
            <a:endParaRPr lang="ru-RU" sz="1430" b="0" strike="noStrike" spc="-1">
              <a:latin typeface="Arial"/>
            </a:endParaRPr>
          </a:p>
          <a:p>
            <a:pPr marL="714600" lvl="1" indent="-256320">
              <a:lnSpc>
                <a:spcPct val="100000"/>
              </a:lnSpc>
              <a:spcBef>
                <a:spcPts val="75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Фейковый сайт может располагаться в нестандартной зоне, например 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rzd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INFO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или 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rzd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NET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, когда оригинал: 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rzd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RU </a:t>
            </a:r>
            <a:endParaRPr lang="ru-RU" sz="143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51"/>
              </a:spcBef>
              <a:buNone/>
            </a:pPr>
            <a:endParaRPr lang="ru-RU" sz="1430" b="0" strike="noStrike" spc="-1">
              <a:latin typeface="Arial"/>
            </a:endParaRPr>
          </a:p>
        </p:txBody>
      </p:sp>
      <p:pic>
        <p:nvPicPr>
          <p:cNvPr id="392" name="Рисунок 4" descr="http://post.mvd.ru/Session/870976-ovoST0c3EHZ65G63y6n7-kmbduek/MIME/INBOX-MM-1/2718-03-B/Fishingovye-sajty-v-brauzere.jpg"/>
          <p:cNvPicPr/>
          <p:nvPr/>
        </p:nvPicPr>
        <p:blipFill>
          <a:blip r:embed="rId2"/>
          <a:srcRect l="9468" b="8427"/>
          <a:stretch/>
        </p:blipFill>
        <p:spPr>
          <a:xfrm>
            <a:off x="4365000" y="1247040"/>
            <a:ext cx="4677840" cy="257328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394" name="Прямая соединительная линия 5"/>
          <p:cNvSpPr/>
          <p:nvPr/>
        </p:nvSpPr>
        <p:spPr>
          <a:xfrm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5" name="Заголовок 7"/>
          <p:cNvSpPr/>
          <p:nvPr/>
        </p:nvSpPr>
        <p:spPr>
          <a:xfrm>
            <a:off x="712800" y="124200"/>
            <a:ext cx="7920360" cy="93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404040"/>
                </a:solidFill>
                <a:latin typeface="Calibri Light"/>
              </a:rPr>
              <a:t>Как распознать сайт двойник</a:t>
            </a:r>
            <a:r>
              <a:rPr lang="en-US" sz="2400" b="1" strike="noStrike" spc="-1">
                <a:solidFill>
                  <a:srgbClr val="404040"/>
                </a:solidFill>
                <a:latin typeface="Calibri Light"/>
              </a:rPr>
              <a:t>?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396" name="Рисунок 7"/>
          <p:cNvPicPr/>
          <p:nvPr/>
        </p:nvPicPr>
        <p:blipFill>
          <a:blip r:embed="rId4"/>
          <a:stretch/>
        </p:blipFill>
        <p:spPr>
          <a:xfrm>
            <a:off x="8489880" y="2412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Picture 2"/>
          <p:cNvPicPr/>
          <p:nvPr/>
        </p:nvPicPr>
        <p:blipFill>
          <a:blip r:embed="rId2"/>
          <a:srcRect b="20590"/>
          <a:stretch/>
        </p:blipFill>
        <p:spPr>
          <a:xfrm>
            <a:off x="-10800" y="1779840"/>
            <a:ext cx="9142560" cy="318960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467640" y="34956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399" name="Прямоугольник 3"/>
          <p:cNvSpPr/>
          <p:nvPr/>
        </p:nvSpPr>
        <p:spPr>
          <a:xfrm>
            <a:off x="2267640" y="342360"/>
            <a:ext cx="5976360" cy="1140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300" b="0" strike="noStrike" spc="-1">
                <a:solidFill>
                  <a:srgbClr val="000000"/>
                </a:solidFill>
                <a:latin typeface="Times New Roman"/>
              </a:rPr>
              <a:t>Проверьте продавца </a:t>
            </a:r>
            <a:r>
              <a:rPr lang="en-US" sz="2300" b="0" strike="noStrike" spc="-1">
                <a:solidFill>
                  <a:srgbClr val="000000"/>
                </a:solidFill>
                <a:latin typeface="Times New Roman"/>
              </a:rPr>
              <a:t>/ </a:t>
            </a:r>
            <a:r>
              <a:rPr lang="ru-RU" sz="2300" b="0" strike="noStrike" spc="-1">
                <a:solidFill>
                  <a:srgbClr val="000000"/>
                </a:solidFill>
                <a:latin typeface="Times New Roman"/>
              </a:rPr>
              <a:t>покупателя при помощи</a:t>
            </a:r>
            <a:br>
              <a:rPr sz="2300"/>
            </a:br>
            <a:r>
              <a:rPr lang="ru-RU" sz="2300" b="0" strike="noStrike" spc="-1">
                <a:solidFill>
                  <a:srgbClr val="000000"/>
                </a:solidFill>
                <a:latin typeface="Times New Roman"/>
              </a:rPr>
              <a:t>различных сервисов. Например на сайте</a:t>
            </a:r>
            <a:br>
              <a:rPr sz="2300"/>
            </a:br>
            <a:r>
              <a:rPr lang="ru-RU" sz="23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«Доверие в сети»</a:t>
            </a:r>
            <a:endParaRPr lang="ru-RU" sz="23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Объект 4"/>
          <p:cNvPicPr/>
          <p:nvPr/>
        </p:nvPicPr>
        <p:blipFill>
          <a:blip r:embed="rId2"/>
          <a:stretch/>
        </p:blipFill>
        <p:spPr>
          <a:xfrm>
            <a:off x="0" y="0"/>
            <a:ext cx="9142560" cy="514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Прямоугольник 2"/>
          <p:cNvSpPr/>
          <p:nvPr/>
        </p:nvSpPr>
        <p:spPr>
          <a:xfrm>
            <a:off x="-10800" y="1731600"/>
            <a:ext cx="892872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Проверять брокерскую компанию на сайте Банка России на наличие лицензии (</a:t>
            </a:r>
            <a:r>
              <a:rPr lang="en-US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https://cbr.ru/finorg/</a:t>
            </a: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)</a:t>
            </a:r>
            <a:r>
              <a:rPr lang="en-US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 доверять рекламе о биржах в социальных сетях</a:t>
            </a:r>
            <a:r>
              <a:rPr lang="en-US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 верить заманчивым и убедительным обещаниям о высокой доходности и отсутствии риска.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02" name="Заголовок 7"/>
          <p:cNvSpPr/>
          <p:nvPr/>
        </p:nvSpPr>
        <p:spPr>
          <a:xfrm>
            <a:off x="755640" y="287280"/>
            <a:ext cx="7920360" cy="93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404040"/>
                </a:solidFill>
                <a:latin typeface="Times New Roman"/>
              </a:rPr>
              <a:t>Как себя обезопасить</a:t>
            </a:r>
            <a:r>
              <a:rPr lang="en-US" sz="2400" b="1" strike="noStrike" spc="-1">
                <a:solidFill>
                  <a:srgbClr val="404040"/>
                </a:solidFill>
                <a:latin typeface="Times New Roman"/>
              </a:rPr>
              <a:t>?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403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719640" y="287280"/>
            <a:ext cx="1198080" cy="5738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05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3708000" y="513360"/>
            <a:ext cx="1728000" cy="799560"/>
          </a:xfrm>
          <a:prstGeom prst="rect">
            <a:avLst/>
          </a:prstGeom>
          <a:ln w="9525">
            <a:noFill/>
          </a:ln>
        </p:spPr>
      </p:pic>
      <p:sp>
        <p:nvSpPr>
          <p:cNvPr id="406" name="Прямая соединительная линия 2"/>
          <p:cNvSpPr/>
          <p:nvPr/>
        </p:nvSpPr>
        <p:spPr>
          <a:xfrm>
            <a:off x="0" y="3435840"/>
            <a:ext cx="9144000" cy="360"/>
          </a:xfrm>
          <a:prstGeom prst="line">
            <a:avLst/>
          </a:prstGeom>
          <a:ln w="107950">
            <a:solidFill>
              <a:srgbClr val="70AD47">
                <a:lumMod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7" name="Прямая соединительная линия 5"/>
          <p:cNvSpPr/>
          <p:nvPr/>
        </p:nvSpPr>
        <p:spPr>
          <a:xfrm>
            <a:off x="-9360" y="1813320"/>
            <a:ext cx="9143640" cy="360"/>
          </a:xfrm>
          <a:prstGeom prst="line">
            <a:avLst/>
          </a:prstGeom>
          <a:ln w="4445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8" name="Rectangle 2"/>
          <p:cNvSpPr/>
          <p:nvPr/>
        </p:nvSpPr>
        <p:spPr>
          <a:xfrm>
            <a:off x="-9360" y="1468800"/>
            <a:ext cx="6884280" cy="43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МУ МВД России «Иркутское»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-73080" y="1813320"/>
            <a:ext cx="9216720" cy="1367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marL="18288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500" b="0" strike="noStrike" spc="-1">
                <a:solidFill>
                  <a:srgbClr val="000000"/>
                </a:solidFill>
                <a:latin typeface="Times New Roman"/>
              </a:rPr>
              <a:t>Как уберечь ребенка от преступных посягательств в цифровой среде</a:t>
            </a:r>
            <a:endParaRPr lang="en-US" sz="3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0" name="Рисунок 8"/>
          <p:cNvPicPr/>
          <p:nvPr/>
        </p:nvPicPr>
        <p:blipFill>
          <a:blip r:embed="rId3"/>
          <a:stretch/>
        </p:blipFill>
        <p:spPr>
          <a:xfrm>
            <a:off x="4039200" y="3694680"/>
            <a:ext cx="992160" cy="99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0" y="142920"/>
            <a:ext cx="9143640" cy="11325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0000"/>
          </a:bodyPr>
          <a:lstStyle/>
          <a:p>
            <a:pPr marL="182880" algn="ctr">
              <a:lnSpc>
                <a:spcPct val="90000"/>
              </a:lnSpc>
              <a:buNone/>
              <a:tabLst>
                <a:tab pos="0" algn="l"/>
              </a:tabLst>
            </a:pPr>
            <a:br>
              <a:rPr sz="3600"/>
            </a:br>
            <a:br>
              <a:rPr sz="3600"/>
            </a:br>
            <a:r>
              <a:rPr lang="ru-RU" sz="3600" b="0" strike="noStrike" spc="-1">
                <a:solidFill>
                  <a:srgbClr val="000000"/>
                </a:solidFill>
                <a:latin typeface="Times New Roman"/>
              </a:rPr>
              <a:t>Как уберечь ребенка от преступных посягательств в цифровой среде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Заголовок 1"/>
          <p:cNvSpPr/>
          <p:nvPr/>
        </p:nvSpPr>
        <p:spPr>
          <a:xfrm>
            <a:off x="0" y="1643040"/>
            <a:ext cx="5428800" cy="321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182880">
              <a:lnSpc>
                <a:spcPct val="100000"/>
              </a:lnSpc>
              <a:buNone/>
            </a:pPr>
            <a:br>
              <a:rPr sz="2000"/>
            </a:br>
            <a:br>
              <a:rPr sz="2000"/>
            </a:br>
            <a:r>
              <a:rPr lang="ru-RU" sz="2000" b="1" strike="noStrike" spc="-1">
                <a:solidFill>
                  <a:srgbClr val="404040"/>
                </a:solidFill>
                <a:latin typeface="Times New Roman"/>
              </a:rPr>
              <a:t>Уделяйте больше внимания своему ребенку </a:t>
            </a:r>
            <a:endParaRPr lang="ru-RU" sz="2000" b="0" strike="noStrike" spc="-1">
              <a:latin typeface="Arial"/>
            </a:endParaRPr>
          </a:p>
          <a:p>
            <a:pPr marL="182880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rgbClr val="404040"/>
                </a:solidFill>
                <a:latin typeface="Times New Roman"/>
              </a:rPr>
              <a:t>Чаще разговаривайте с ним, чтобы он делился с Вами о своем окружении, как прошел его день и внимательно следите за изменением в  его поведении </a:t>
            </a:r>
            <a:br>
              <a:rPr sz="3500"/>
            </a:br>
            <a:endParaRPr lang="ru-RU" sz="2000" b="0" strike="noStrike" spc="-1">
              <a:latin typeface="Arial"/>
            </a:endParaRPr>
          </a:p>
        </p:txBody>
      </p:sp>
      <p:pic>
        <p:nvPicPr>
          <p:cNvPr id="414" name="Рисунок 5" descr="logo.png"/>
          <p:cNvPicPr/>
          <p:nvPr/>
        </p:nvPicPr>
        <p:blipFill>
          <a:blip r:embed="rId2"/>
          <a:stretch/>
        </p:blipFill>
        <p:spPr>
          <a:xfrm>
            <a:off x="6143760" y="2286000"/>
            <a:ext cx="2714400" cy="2714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Заголовок 1"/>
          <p:cNvSpPr/>
          <p:nvPr/>
        </p:nvSpPr>
        <p:spPr>
          <a:xfrm>
            <a:off x="0" y="357120"/>
            <a:ext cx="5428800" cy="471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182880">
              <a:lnSpc>
                <a:spcPct val="100000"/>
              </a:lnSpc>
              <a:buNone/>
              <a:tabLst>
                <a:tab pos="0" algn="l"/>
              </a:tabLst>
            </a:pPr>
            <a:endParaRPr lang="ru-RU" sz="2000" b="0" strike="noStrike" spc="-1">
              <a:latin typeface="Arial"/>
            </a:endParaRPr>
          </a:p>
          <a:p>
            <a:pPr marL="182880">
              <a:lnSpc>
                <a:spcPct val="100000"/>
              </a:lnSpc>
              <a:buNone/>
              <a:tabLst>
                <a:tab pos="0" algn="l"/>
              </a:tabLst>
            </a:pPr>
            <a:endParaRPr lang="ru-RU" sz="2000" b="0" strike="noStrike" spc="-1">
              <a:latin typeface="Arial"/>
            </a:endParaRPr>
          </a:p>
          <a:p>
            <a:pPr marL="18288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>
                <a:solidFill>
                  <a:srgbClr val="404040"/>
                </a:solidFill>
                <a:latin typeface="Times New Roman"/>
              </a:rPr>
              <a:t>	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416" name="TextBox 4"/>
          <p:cNvSpPr/>
          <p:nvPr/>
        </p:nvSpPr>
        <p:spPr>
          <a:xfrm>
            <a:off x="0" y="-65520"/>
            <a:ext cx="9143640" cy="149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Установите дома родительский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контроль на телевизор и его аккаунты в интернете.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br>
              <a:rPr sz="1400"/>
            </a:br>
            <a:r>
              <a:rPr lang="ru-RU" sz="1400" b="1" strike="noStrike" spc="-1">
                <a:solidFill>
                  <a:srgbClr val="404040"/>
                </a:solidFill>
                <a:latin typeface="Times New Roman"/>
              </a:rPr>
              <a:t> 1. Откройте «Настройки» на устройстве ребенка.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400" b="0" strike="noStrike" spc="-1">
              <a:latin typeface="Arial"/>
            </a:endParaRPr>
          </a:p>
        </p:txBody>
      </p:sp>
      <p:sp>
        <p:nvSpPr>
          <p:cNvPr id="417" name="TextBox 5"/>
          <p:cNvSpPr/>
          <p:nvPr/>
        </p:nvSpPr>
        <p:spPr>
          <a:xfrm>
            <a:off x="428760" y="1143000"/>
            <a:ext cx="199980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1" strike="noStrike" spc="-1">
                <a:solidFill>
                  <a:srgbClr val="404040"/>
                </a:solidFill>
                <a:latin typeface="Times New Roman"/>
              </a:rPr>
              <a:t> 2. Выберите «</a:t>
            </a:r>
            <a:r>
              <a:rPr lang="en-US" sz="1400" b="1" strike="noStrike" spc="-1">
                <a:solidFill>
                  <a:srgbClr val="404040"/>
                </a:solidFill>
                <a:latin typeface="Times New Roman"/>
              </a:rPr>
              <a:t>Google</a:t>
            </a:r>
            <a:r>
              <a:rPr lang="ru-RU" sz="1400" b="1" strike="noStrike" spc="-1">
                <a:solidFill>
                  <a:srgbClr val="404040"/>
                </a:solidFill>
                <a:latin typeface="Times New Roman"/>
              </a:rPr>
              <a:t>»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400" b="0" strike="noStrike" spc="-1">
              <a:latin typeface="Arial"/>
            </a:endParaRPr>
          </a:p>
        </p:txBody>
      </p:sp>
      <p:sp>
        <p:nvSpPr>
          <p:cNvPr id="418" name="TextBox 6"/>
          <p:cNvSpPr/>
          <p:nvPr/>
        </p:nvSpPr>
        <p:spPr>
          <a:xfrm>
            <a:off x="3508560" y="1071720"/>
            <a:ext cx="15955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1" strike="noStrike" spc="-1">
                <a:solidFill>
                  <a:srgbClr val="404040"/>
                </a:solidFill>
                <a:latin typeface="Times New Roman"/>
              </a:rPr>
              <a:t>3. «Дети и семья»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19" name="TextBox 7"/>
          <p:cNvSpPr/>
          <p:nvPr/>
        </p:nvSpPr>
        <p:spPr>
          <a:xfrm>
            <a:off x="6215040" y="1071720"/>
            <a:ext cx="249804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1" strike="noStrike" spc="-1">
                <a:solidFill>
                  <a:srgbClr val="404040"/>
                </a:solidFill>
                <a:latin typeface="Times New Roman"/>
              </a:rPr>
              <a:t>4. «Родительский контроль»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400" b="0" strike="noStrike" spc="-1">
              <a:latin typeface="Arial"/>
            </a:endParaRPr>
          </a:p>
        </p:txBody>
      </p:sp>
      <p:pic>
        <p:nvPicPr>
          <p:cNvPr id="420" name="Рисунок 10" descr="photo_2024-09-16_18-50-21.jpg"/>
          <p:cNvPicPr/>
          <p:nvPr/>
        </p:nvPicPr>
        <p:blipFill>
          <a:blip r:embed="rId2"/>
          <a:stretch/>
        </p:blipFill>
        <p:spPr>
          <a:xfrm>
            <a:off x="3429000" y="1500120"/>
            <a:ext cx="1856880" cy="3571560"/>
          </a:xfrm>
          <a:prstGeom prst="rect">
            <a:avLst/>
          </a:prstGeom>
          <a:ln w="0">
            <a:noFill/>
          </a:ln>
        </p:spPr>
      </p:pic>
      <p:pic>
        <p:nvPicPr>
          <p:cNvPr id="421" name="Рисунок 12" descr="photo_2024-09-16_18-50-20.jpg"/>
          <p:cNvPicPr/>
          <p:nvPr/>
        </p:nvPicPr>
        <p:blipFill>
          <a:blip r:embed="rId3"/>
          <a:stretch/>
        </p:blipFill>
        <p:spPr>
          <a:xfrm>
            <a:off x="428760" y="1500120"/>
            <a:ext cx="1829880" cy="3571560"/>
          </a:xfrm>
          <a:prstGeom prst="rect">
            <a:avLst/>
          </a:prstGeom>
          <a:ln w="0">
            <a:noFill/>
          </a:ln>
        </p:spPr>
      </p:pic>
      <p:pic>
        <p:nvPicPr>
          <p:cNvPr id="422" name="Рисунок 13" descr="photo_2024-09-16_18-50-21 (2).jpg"/>
          <p:cNvPicPr/>
          <p:nvPr/>
        </p:nvPicPr>
        <p:blipFill>
          <a:blip r:embed="rId4"/>
          <a:stretch/>
        </p:blipFill>
        <p:spPr>
          <a:xfrm>
            <a:off x="6572160" y="1500120"/>
            <a:ext cx="1804680" cy="3571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Скругленный прямоугольник 4"/>
          <p:cNvSpPr/>
          <p:nvPr/>
        </p:nvSpPr>
        <p:spPr>
          <a:xfrm>
            <a:off x="5292000" y="195480"/>
            <a:ext cx="3312000" cy="158364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>
            <a:solidFill>
              <a:srgbClr val="1E781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МОШЕННИК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ЗВОНИТ ЖЕРТВЕ, ПРОСИТ СООБЩИТЬ СМС КОД, ПОД ПРЕДЛОГОМ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02" name="Прямоугольник 5"/>
          <p:cNvSpPr/>
          <p:nvPr/>
        </p:nvSpPr>
        <p:spPr>
          <a:xfrm>
            <a:off x="4716000" y="2427840"/>
            <a:ext cx="4320000" cy="244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1E781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u="sng" strike="noStrike" spc="-1">
                <a:solidFill>
                  <a:srgbClr val="000000"/>
                </a:solidFill>
                <a:uFillTx/>
                <a:latin typeface="Times New Roman"/>
              </a:rPr>
              <a:t>Сотрудника здравоохранения: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Предлагает продлить срок действия страхового полиса;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Запись по электронной очереди.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   </a:t>
            </a:r>
            <a:r>
              <a:rPr lang="ru-RU" sz="1800" b="1" u="sng" strike="noStrike" spc="-1">
                <a:solidFill>
                  <a:srgbClr val="000000"/>
                </a:solidFill>
                <a:uFillTx/>
                <a:latin typeface="Times New Roman"/>
              </a:rPr>
              <a:t>Сотрудника коммунальных служб: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Предлагает замену электросчетчиков;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Скачать приложение.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800" b="1" u="sng" strike="noStrike" spc="-1">
                <a:solidFill>
                  <a:srgbClr val="000000"/>
                </a:solidFill>
                <a:uFillTx/>
                <a:latin typeface="Times New Roman"/>
              </a:rPr>
              <a:t>Сотрудника Госуслуг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Сообщает о взломе личного кабинета.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03" name="Стрелка вниз 8"/>
          <p:cNvSpPr/>
          <p:nvPr/>
        </p:nvSpPr>
        <p:spPr>
          <a:xfrm>
            <a:off x="6732360" y="1787040"/>
            <a:ext cx="431640" cy="5756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29A329"/>
          </a:solidFill>
          <a:ln>
            <a:solidFill>
              <a:srgbClr val="1E781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4" name="Рисунок 2"/>
          <p:cNvPicPr/>
          <p:nvPr/>
        </p:nvPicPr>
        <p:blipFill>
          <a:blip r:embed="rId2"/>
          <a:stretch/>
        </p:blipFill>
        <p:spPr>
          <a:xfrm>
            <a:off x="827640" y="0"/>
            <a:ext cx="2900160" cy="515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4" name="Заголовок 1"/>
          <p:cNvSpPr/>
          <p:nvPr/>
        </p:nvSpPr>
        <p:spPr>
          <a:xfrm>
            <a:off x="0" y="1500120"/>
            <a:ext cx="5643360" cy="249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182880">
              <a:lnSpc>
                <a:spcPct val="100000"/>
              </a:lnSpc>
              <a:buNone/>
              <a:tabLst>
                <a:tab pos="0" algn="l"/>
              </a:tabLst>
            </a:pPr>
            <a:br>
              <a:rPr sz="3500"/>
            </a:br>
            <a:endParaRPr lang="ru-RU" sz="3500" b="0" strike="noStrike" spc="-1">
              <a:latin typeface="Arial"/>
            </a:endParaRPr>
          </a:p>
        </p:txBody>
      </p:sp>
      <p:pic>
        <p:nvPicPr>
          <p:cNvPr id="425" name="Рисунок 6" descr="photo_2024-09-16_18-50-21 (3).jpg"/>
          <p:cNvPicPr/>
          <p:nvPr/>
        </p:nvPicPr>
        <p:blipFill>
          <a:blip r:embed="rId2"/>
          <a:stretch/>
        </p:blipFill>
        <p:spPr>
          <a:xfrm>
            <a:off x="357120" y="1000080"/>
            <a:ext cx="2044440" cy="3857400"/>
          </a:xfrm>
          <a:prstGeom prst="rect">
            <a:avLst/>
          </a:prstGeom>
          <a:ln w="0">
            <a:noFill/>
          </a:ln>
        </p:spPr>
      </p:pic>
      <p:pic>
        <p:nvPicPr>
          <p:cNvPr id="426" name="Рисунок 7" descr="photo_2024-09-16_18-50-21 (4).jpg"/>
          <p:cNvPicPr/>
          <p:nvPr/>
        </p:nvPicPr>
        <p:blipFill>
          <a:blip r:embed="rId3"/>
          <a:stretch/>
        </p:blipFill>
        <p:spPr>
          <a:xfrm>
            <a:off x="6715080" y="1000080"/>
            <a:ext cx="2030400" cy="3857400"/>
          </a:xfrm>
          <a:prstGeom prst="rect">
            <a:avLst/>
          </a:prstGeom>
          <a:ln w="0">
            <a:noFill/>
          </a:ln>
        </p:spPr>
      </p:pic>
      <p:pic>
        <p:nvPicPr>
          <p:cNvPr id="427" name="Рисунок 13" descr="photo_2024-09-16_18-50-20 (2).jpg"/>
          <p:cNvPicPr/>
          <p:nvPr/>
        </p:nvPicPr>
        <p:blipFill>
          <a:blip r:embed="rId4"/>
          <a:stretch/>
        </p:blipFill>
        <p:spPr>
          <a:xfrm>
            <a:off x="3571920" y="1000080"/>
            <a:ext cx="2044440" cy="3857400"/>
          </a:xfrm>
          <a:prstGeom prst="rect">
            <a:avLst/>
          </a:prstGeom>
          <a:ln w="0">
            <a:noFill/>
          </a:ln>
        </p:spPr>
      </p:pic>
      <p:sp>
        <p:nvSpPr>
          <p:cNvPr id="428" name="TextBox 14"/>
          <p:cNvSpPr/>
          <p:nvPr/>
        </p:nvSpPr>
        <p:spPr>
          <a:xfrm>
            <a:off x="357120" y="428760"/>
            <a:ext cx="2142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1" strike="noStrike" spc="-1">
                <a:solidFill>
                  <a:srgbClr val="404040"/>
                </a:solidFill>
                <a:latin typeface="Times New Roman"/>
              </a:rPr>
              <a:t>Нажмите «Приступить»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29" name="TextBox 15"/>
          <p:cNvSpPr/>
          <p:nvPr/>
        </p:nvSpPr>
        <p:spPr>
          <a:xfrm>
            <a:off x="3429000" y="285840"/>
            <a:ext cx="221436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1" strike="noStrike" spc="-1">
                <a:solidFill>
                  <a:srgbClr val="404040"/>
                </a:solidFill>
                <a:latin typeface="Times New Roman"/>
              </a:rPr>
              <a:t>Выберите аккаунт ребенка или создайте новый.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30" name="TextBox 16"/>
          <p:cNvSpPr/>
          <p:nvPr/>
        </p:nvSpPr>
        <p:spPr>
          <a:xfrm>
            <a:off x="6715080" y="357120"/>
            <a:ext cx="207144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1" strike="noStrike" spc="-1">
                <a:solidFill>
                  <a:srgbClr val="404040"/>
                </a:solidFill>
                <a:latin typeface="Times New Roman"/>
              </a:rPr>
              <a:t>Войдите в свой «родительский»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0" y="50760"/>
            <a:ext cx="9143640" cy="663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200" b="0" i="1" u="sng" strike="noStrike" spc="-1">
                <a:solidFill>
                  <a:srgbClr val="843C0B"/>
                </a:solidFill>
                <a:uFillTx/>
                <a:latin typeface="Times New Roman"/>
              </a:rPr>
              <a:t>Будьте бдительны!!!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33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434" name="Прямая соединительная линия 25"/>
          <p:cNvSpPr/>
          <p:nvPr/>
        </p:nvSpPr>
        <p:spPr>
          <a:xfrm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5" name="TextBox 8"/>
          <p:cNvSpPr/>
          <p:nvPr/>
        </p:nvSpPr>
        <p:spPr>
          <a:xfrm>
            <a:off x="428760" y="1643040"/>
            <a:ext cx="792936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82880"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♢ 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Контролируйте ребенка в социальных сетях, просматривайте кого он добавляет в друзья и с кем общается.</a:t>
            </a:r>
            <a:br>
              <a:rPr sz="1800"/>
            </a:br>
            <a:br>
              <a:rPr sz="1800"/>
            </a:b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♢ 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Внимательно следите за финансовыми тратами своего ребенка. </a:t>
            </a:r>
            <a:br>
              <a:rPr sz="1800"/>
            </a:br>
            <a:endParaRPr lang="ru-RU" sz="1800" b="0" strike="noStrike" spc="-1">
              <a:latin typeface="Arial"/>
            </a:endParaRPr>
          </a:p>
          <a:p>
            <a:pPr marL="182880"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♢ 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Если у него имеется банковская карта, кому и зачем он переводит денежные средства и какие осуществляет покупки.</a:t>
            </a:r>
            <a:br>
              <a:rPr sz="1800"/>
            </a:br>
            <a:endParaRPr lang="ru-RU" sz="1800" b="0" strike="noStrike" spc="-1">
              <a:latin typeface="Arial"/>
            </a:endParaRPr>
          </a:p>
          <a:p>
            <a:pPr marL="182880"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♢ 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Объясните ребенку про цифровую гигиену.</a:t>
            </a:r>
            <a:br>
              <a:rPr sz="1800"/>
            </a:br>
            <a:br>
              <a:rPr sz="1800"/>
            </a:br>
            <a:endParaRPr lang="ru-RU" sz="1800" b="0" strike="noStrike" spc="-1">
              <a:latin typeface="Arial"/>
            </a:endParaRPr>
          </a:p>
          <a:p>
            <a:pPr marL="182880"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436" name="Рисунок 6"/>
          <p:cNvPicPr/>
          <p:nvPr/>
        </p:nvPicPr>
        <p:blipFill>
          <a:blip r:embed="rId4"/>
          <a:stretch/>
        </p:blipFill>
        <p:spPr>
          <a:xfrm>
            <a:off x="8489880" y="2412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38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3708000" y="513360"/>
            <a:ext cx="1728000" cy="799560"/>
          </a:xfrm>
          <a:prstGeom prst="rect">
            <a:avLst/>
          </a:prstGeom>
          <a:ln w="9525">
            <a:noFill/>
          </a:ln>
        </p:spPr>
      </p:pic>
      <p:sp>
        <p:nvSpPr>
          <p:cNvPr id="439" name="Прямая соединительная линия 2"/>
          <p:cNvSpPr/>
          <p:nvPr/>
        </p:nvSpPr>
        <p:spPr>
          <a:xfrm>
            <a:off x="0" y="3435840"/>
            <a:ext cx="9144000" cy="360"/>
          </a:xfrm>
          <a:prstGeom prst="line">
            <a:avLst/>
          </a:prstGeom>
          <a:ln w="107950">
            <a:solidFill>
              <a:srgbClr val="70AD47">
                <a:lumMod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0" name="Прямая соединительная линия 5"/>
          <p:cNvSpPr/>
          <p:nvPr/>
        </p:nvSpPr>
        <p:spPr>
          <a:xfrm>
            <a:off x="0" y="1635480"/>
            <a:ext cx="9144000" cy="360"/>
          </a:xfrm>
          <a:prstGeom prst="line">
            <a:avLst/>
          </a:prstGeom>
          <a:ln w="4445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1" name="Rectangle 2"/>
          <p:cNvSpPr/>
          <p:nvPr/>
        </p:nvSpPr>
        <p:spPr>
          <a:xfrm>
            <a:off x="2362680" y="1290960"/>
            <a:ext cx="4417920" cy="43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МУ МВД России «Иркутское»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166680" y="2308320"/>
            <a:ext cx="8810640" cy="983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marL="18288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Схемы взлома </a:t>
            </a:r>
            <a:br>
              <a:rPr sz="3200"/>
            </a:b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и защита от них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3" name="Объект 5"/>
          <p:cNvPicPr/>
          <p:nvPr/>
        </p:nvPicPr>
        <p:blipFill>
          <a:blip r:embed="rId3"/>
          <a:stretch/>
        </p:blipFill>
        <p:spPr>
          <a:xfrm>
            <a:off x="7020360" y="1941840"/>
            <a:ext cx="1295640" cy="1365480"/>
          </a:xfrm>
          <a:prstGeom prst="rect">
            <a:avLst/>
          </a:prstGeom>
          <a:ln w="0">
            <a:noFill/>
          </a:ln>
        </p:spPr>
      </p:pic>
      <p:pic>
        <p:nvPicPr>
          <p:cNvPr id="444" name="Рисунок 12"/>
          <p:cNvPicPr/>
          <p:nvPr/>
        </p:nvPicPr>
        <p:blipFill>
          <a:blip r:embed="rId4"/>
          <a:stretch/>
        </p:blipFill>
        <p:spPr>
          <a:xfrm>
            <a:off x="31680" y="3579840"/>
            <a:ext cx="992160" cy="99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1222200" y="123840"/>
            <a:ext cx="7921440" cy="934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1. Звонок от работника сотового оператора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47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448" name="Прямая соединительная линия 25"/>
          <p:cNvSpPr/>
          <p:nvPr/>
        </p:nvSpPr>
        <p:spPr>
          <a:xfrm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9" name="Прямоугольник 3"/>
          <p:cNvSpPr/>
          <p:nvPr/>
        </p:nvSpPr>
        <p:spPr>
          <a:xfrm>
            <a:off x="251640" y="955080"/>
            <a:ext cx="3312000" cy="349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Поступает телефонный звонок от оператора сотовой связи, сообщают что необходимо продлить срок действия 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</a:rPr>
              <a:t>SIM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-карты или обновить паспортные данные.</a:t>
            </a:r>
            <a:br>
              <a:rPr sz="1600"/>
            </a:b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16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После чего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</a:rPr>
              <a:t>,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 в целях подтверждения личности или под другим предлогом просят сообщить 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</a:rPr>
              <a:t>/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 продиктовать 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</a:rPr>
              <a:t>SMS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-код, поступивший на телефон с портала «Госуслуги»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450" name="Прямоугольник 4"/>
          <p:cNvSpPr/>
          <p:nvPr/>
        </p:nvSpPr>
        <p:spPr>
          <a:xfrm>
            <a:off x="3564000" y="987480"/>
            <a:ext cx="3672000" cy="349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В это время мошенники, зная абонентский номер жертвы, на сайте «Госуслуги» открывают вкладку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</a:rPr>
              <a:t>: 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«Восстановление пароля».</a:t>
            </a:r>
            <a:endParaRPr lang="ru-RU" sz="16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Указывают номер жертвы и ждут когда им сообщат код из 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</a:rPr>
              <a:t>SMS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.</a:t>
            </a:r>
            <a:br>
              <a:rPr sz="1600"/>
            </a:b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16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Для личных кабинетов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</a:rPr>
              <a:t>,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 где установлен вход на портал по 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</a:rPr>
              <a:t>SMS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-коду, мошенники просят повторно сообщить код, якобы первый код не действителен и не проходит. </a:t>
            </a:r>
            <a:r>
              <a:rPr lang="ru-RU" sz="1600" b="0" strike="noStrike" spc="-1">
                <a:solidFill>
                  <a:srgbClr val="FF0000"/>
                </a:solidFill>
                <a:latin typeface="Times New Roman"/>
              </a:rPr>
              <a:t>На самом деле повторно приходит КОД для изменения номера телефона.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451" name="Рисунок 10"/>
          <p:cNvPicPr/>
          <p:nvPr/>
        </p:nvPicPr>
        <p:blipFill>
          <a:blip r:embed="rId3"/>
          <a:srcRect l="5076" t="14611" r="4456" b="61275"/>
          <a:stretch/>
        </p:blipFill>
        <p:spPr>
          <a:xfrm>
            <a:off x="7188120" y="1077840"/>
            <a:ext cx="1942920" cy="1102680"/>
          </a:xfrm>
          <a:prstGeom prst="rect">
            <a:avLst/>
          </a:prstGeom>
          <a:ln w="0">
            <a:noFill/>
          </a:ln>
        </p:spPr>
      </p:pic>
      <p:pic>
        <p:nvPicPr>
          <p:cNvPr id="452" name="Рисунок 11"/>
          <p:cNvPicPr/>
          <p:nvPr/>
        </p:nvPicPr>
        <p:blipFill>
          <a:blip r:embed="rId4"/>
          <a:srcRect l="10815" r="14661" b="31483"/>
          <a:stretch/>
        </p:blipFill>
        <p:spPr>
          <a:xfrm>
            <a:off x="7188120" y="3038760"/>
            <a:ext cx="1872000" cy="1326240"/>
          </a:xfrm>
          <a:prstGeom prst="rect">
            <a:avLst/>
          </a:prstGeom>
          <a:ln w="0">
            <a:noFill/>
          </a:ln>
        </p:spPr>
      </p:pic>
      <p:pic>
        <p:nvPicPr>
          <p:cNvPr id="453" name="Рисунок 9"/>
          <p:cNvPicPr/>
          <p:nvPr/>
        </p:nvPicPr>
        <p:blipFill>
          <a:blip r:embed="rId5"/>
          <a:stretch/>
        </p:blipFill>
        <p:spPr>
          <a:xfrm>
            <a:off x="8489880" y="2412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Прямоугольник 1"/>
          <p:cNvSpPr/>
          <p:nvPr/>
        </p:nvSpPr>
        <p:spPr>
          <a:xfrm>
            <a:off x="539640" y="1113840"/>
            <a:ext cx="8093880" cy="25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Никому не сообщайте код из 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</a:rPr>
              <a:t>SMS</a:t>
            </a: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-сообщения, поступившего с портала «Госуслуги»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</a:rPr>
              <a:t>;</a:t>
            </a:r>
            <a:br>
              <a:rPr sz="2000"/>
            </a:b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20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Настроить двухэтапную аутентификацию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</a:rPr>
              <a:t>;</a:t>
            </a:r>
            <a:br>
              <a:rPr sz="2000"/>
            </a:b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20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Отозвать неизвестные для вас согласия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в личном кабинете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</a:rPr>
              <a:t>;</a:t>
            </a:r>
            <a:br>
              <a:rPr sz="2000"/>
            </a:b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20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Регулярно, раз в полгода необходимо менять пароли доступа.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455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456" name="Прямоугольник 3"/>
          <p:cNvSpPr/>
          <p:nvPr/>
        </p:nvSpPr>
        <p:spPr>
          <a:xfrm>
            <a:off x="1907640" y="223560"/>
            <a:ext cx="6231240" cy="4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</a:rPr>
              <a:t>Как обезопасить личный кабинет от взлома</a:t>
            </a:r>
            <a:r>
              <a:rPr lang="en-US" sz="2200" b="0" strike="noStrike" spc="-1">
                <a:solidFill>
                  <a:srgbClr val="000000"/>
                </a:solidFill>
                <a:latin typeface="Times New Roman"/>
              </a:rPr>
              <a:t>?</a:t>
            </a:r>
            <a:endParaRPr lang="ru-RU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1222200" y="50760"/>
            <a:ext cx="7921440" cy="917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Дополнительная защита личного кабинета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59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460" name="Прямая соединительная линия 25"/>
          <p:cNvSpPr/>
          <p:nvPr/>
        </p:nvSpPr>
        <p:spPr>
          <a:xfrm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61" name="Рисунок 8"/>
          <p:cNvPicPr/>
          <p:nvPr/>
        </p:nvPicPr>
        <p:blipFill>
          <a:blip r:embed="rId3"/>
          <a:stretch/>
        </p:blipFill>
        <p:spPr>
          <a:xfrm>
            <a:off x="4633200" y="943200"/>
            <a:ext cx="1956240" cy="3912840"/>
          </a:xfrm>
          <a:prstGeom prst="rect">
            <a:avLst/>
          </a:prstGeom>
          <a:ln w="0">
            <a:noFill/>
          </a:ln>
        </p:spPr>
      </p:pic>
      <p:pic>
        <p:nvPicPr>
          <p:cNvPr id="462" name="Рисунок 9"/>
          <p:cNvPicPr/>
          <p:nvPr/>
        </p:nvPicPr>
        <p:blipFill>
          <a:blip r:embed="rId4"/>
          <a:stretch/>
        </p:blipFill>
        <p:spPr>
          <a:xfrm>
            <a:off x="6690960" y="943200"/>
            <a:ext cx="1956240" cy="3912840"/>
          </a:xfrm>
          <a:prstGeom prst="rect">
            <a:avLst/>
          </a:prstGeom>
          <a:ln w="0">
            <a:noFill/>
          </a:ln>
        </p:spPr>
      </p:pic>
      <p:pic>
        <p:nvPicPr>
          <p:cNvPr id="463" name="Рисунок 10"/>
          <p:cNvPicPr/>
          <p:nvPr/>
        </p:nvPicPr>
        <p:blipFill>
          <a:blip r:embed="rId5"/>
          <a:stretch/>
        </p:blipFill>
        <p:spPr>
          <a:xfrm>
            <a:off x="2575080" y="955080"/>
            <a:ext cx="1956240" cy="3905640"/>
          </a:xfrm>
          <a:prstGeom prst="rect">
            <a:avLst/>
          </a:prstGeom>
          <a:ln w="0">
            <a:noFill/>
          </a:ln>
        </p:spPr>
      </p:pic>
      <p:pic>
        <p:nvPicPr>
          <p:cNvPr id="464" name="Объект 5"/>
          <p:cNvPicPr/>
          <p:nvPr/>
        </p:nvPicPr>
        <p:blipFill>
          <a:blip r:embed="rId6"/>
          <a:stretch/>
        </p:blipFill>
        <p:spPr>
          <a:xfrm>
            <a:off x="8106840" y="3592800"/>
            <a:ext cx="870480" cy="917280"/>
          </a:xfrm>
          <a:prstGeom prst="rect">
            <a:avLst/>
          </a:prstGeom>
          <a:ln w="0">
            <a:noFill/>
          </a:ln>
        </p:spPr>
      </p:pic>
      <p:pic>
        <p:nvPicPr>
          <p:cNvPr id="465" name="Рисунок 11"/>
          <p:cNvPicPr/>
          <p:nvPr/>
        </p:nvPicPr>
        <p:blipFill>
          <a:blip r:embed="rId7"/>
          <a:stretch/>
        </p:blipFill>
        <p:spPr>
          <a:xfrm>
            <a:off x="507240" y="950400"/>
            <a:ext cx="1966320" cy="3926880"/>
          </a:xfrm>
          <a:prstGeom prst="rect">
            <a:avLst/>
          </a:prstGeom>
          <a:ln w="0">
            <a:noFill/>
          </a:ln>
        </p:spPr>
      </p:pic>
      <p:pic>
        <p:nvPicPr>
          <p:cNvPr id="466" name="Рисунок 12"/>
          <p:cNvPicPr/>
          <p:nvPr/>
        </p:nvPicPr>
        <p:blipFill>
          <a:blip r:embed="rId8"/>
          <a:stretch/>
        </p:blipFill>
        <p:spPr>
          <a:xfrm>
            <a:off x="8489880" y="2412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1222200" y="50760"/>
            <a:ext cx="7921440" cy="917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Дополнительная защита личного кабинета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69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470" name="Прямая соединительная линия 25"/>
          <p:cNvSpPr/>
          <p:nvPr/>
        </p:nvSpPr>
        <p:spPr>
          <a:xfrm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1" name="Объект 5"/>
          <p:cNvPicPr/>
          <p:nvPr/>
        </p:nvPicPr>
        <p:blipFill>
          <a:blip r:embed="rId3"/>
          <a:stretch/>
        </p:blipFill>
        <p:spPr>
          <a:xfrm>
            <a:off x="8106840" y="3592800"/>
            <a:ext cx="870480" cy="917280"/>
          </a:xfrm>
          <a:prstGeom prst="rect">
            <a:avLst/>
          </a:prstGeom>
          <a:ln w="0">
            <a:noFill/>
          </a:ln>
        </p:spPr>
      </p:pic>
      <p:pic>
        <p:nvPicPr>
          <p:cNvPr id="472" name="Рисунок 7"/>
          <p:cNvPicPr/>
          <p:nvPr/>
        </p:nvPicPr>
        <p:blipFill>
          <a:blip r:embed="rId4"/>
          <a:stretch/>
        </p:blipFill>
        <p:spPr>
          <a:xfrm>
            <a:off x="588240" y="925920"/>
            <a:ext cx="1967040" cy="3934440"/>
          </a:xfrm>
          <a:prstGeom prst="rect">
            <a:avLst/>
          </a:prstGeom>
          <a:ln w="0">
            <a:noFill/>
          </a:ln>
        </p:spPr>
      </p:pic>
      <p:sp>
        <p:nvSpPr>
          <p:cNvPr id="473" name="Прямоугольник 1"/>
          <p:cNvSpPr/>
          <p:nvPr/>
        </p:nvSpPr>
        <p:spPr>
          <a:xfrm>
            <a:off x="2771640" y="967320"/>
            <a:ext cx="6205320" cy="191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Функция входа с двухэтапной аутентификацией.</a:t>
            </a:r>
            <a:br>
              <a:rPr sz="2000"/>
            </a:br>
            <a:br>
              <a:rPr sz="2000"/>
            </a:b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Войти в личный кабинет с помощью одного только логина и пароля будет недостаточно, при каждом входе в личный кабинет необходимо вводить одноразовый код, поступающий в виде 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</a:rPr>
              <a:t>SMS</a:t>
            </a: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-сообщения.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1222200" y="28440"/>
            <a:ext cx="7921440" cy="917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Дополнительная защита личного кабинета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6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477" name="Прямая соединительная линия 25"/>
          <p:cNvSpPr/>
          <p:nvPr/>
        </p:nvSpPr>
        <p:spPr>
          <a:xfrm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8" name="Объект 5"/>
          <p:cNvPicPr/>
          <p:nvPr/>
        </p:nvPicPr>
        <p:blipFill>
          <a:blip r:embed="rId4"/>
          <a:stretch/>
        </p:blipFill>
        <p:spPr>
          <a:xfrm>
            <a:off x="8106840" y="3592800"/>
            <a:ext cx="870480" cy="917280"/>
          </a:xfrm>
          <a:prstGeom prst="rect">
            <a:avLst/>
          </a:prstGeom>
          <a:ln w="0">
            <a:noFill/>
          </a:ln>
        </p:spPr>
      </p:pic>
      <p:sp>
        <p:nvSpPr>
          <p:cNvPr id="479" name="Прямоугольник 1"/>
          <p:cNvSpPr/>
          <p:nvPr/>
        </p:nvSpPr>
        <p:spPr>
          <a:xfrm>
            <a:off x="4247640" y="967320"/>
            <a:ext cx="4729320" cy="222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Функция восстановления доступа контрольным вопросом.</a:t>
            </a:r>
            <a:br>
              <a:rPr sz="2000"/>
            </a:b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После переоформления 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</a:rPr>
              <a:t>SIM</a:t>
            </a: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-карты, мошенники не смогут восстановить доступ к личному кабинету, так как они не знают ответ на контрольный вопрос.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480" name="Рисунок 3"/>
          <p:cNvPicPr/>
          <p:nvPr/>
        </p:nvPicPr>
        <p:blipFill>
          <a:blip r:embed="rId5"/>
          <a:stretch/>
        </p:blipFill>
        <p:spPr>
          <a:xfrm>
            <a:off x="19440" y="915480"/>
            <a:ext cx="1991880" cy="3984480"/>
          </a:xfrm>
          <a:prstGeom prst="rect">
            <a:avLst/>
          </a:prstGeom>
          <a:ln w="0">
            <a:noFill/>
          </a:ln>
        </p:spPr>
      </p:pic>
      <p:pic>
        <p:nvPicPr>
          <p:cNvPr id="481" name="Рисунок 5"/>
          <p:cNvPicPr/>
          <p:nvPr/>
        </p:nvPicPr>
        <p:blipFill>
          <a:blip r:embed="rId6"/>
          <a:stretch/>
        </p:blipFill>
        <p:spPr>
          <a:xfrm>
            <a:off x="2133720" y="915480"/>
            <a:ext cx="1991880" cy="3984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483" name="Заголовок 7"/>
          <p:cNvSpPr/>
          <p:nvPr/>
        </p:nvSpPr>
        <p:spPr>
          <a:xfrm>
            <a:off x="1403640" y="141840"/>
            <a:ext cx="7229880" cy="91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Отзыв согласий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484" name="Рисунок 3"/>
          <p:cNvPicPr/>
          <p:nvPr/>
        </p:nvPicPr>
        <p:blipFill>
          <a:blip r:embed="rId3"/>
          <a:stretch/>
        </p:blipFill>
        <p:spPr>
          <a:xfrm>
            <a:off x="534960" y="988560"/>
            <a:ext cx="1966320" cy="3926880"/>
          </a:xfrm>
          <a:prstGeom prst="rect">
            <a:avLst/>
          </a:prstGeom>
          <a:ln w="0">
            <a:noFill/>
          </a:ln>
        </p:spPr>
      </p:pic>
      <p:pic>
        <p:nvPicPr>
          <p:cNvPr id="485" name="Рисунок 4"/>
          <p:cNvPicPr/>
          <p:nvPr/>
        </p:nvPicPr>
        <p:blipFill>
          <a:blip r:embed="rId4"/>
          <a:stretch/>
        </p:blipFill>
        <p:spPr>
          <a:xfrm>
            <a:off x="2603520" y="988560"/>
            <a:ext cx="1951920" cy="3904200"/>
          </a:xfrm>
          <a:prstGeom prst="rect">
            <a:avLst/>
          </a:prstGeom>
          <a:ln w="0">
            <a:noFill/>
          </a:ln>
        </p:spPr>
      </p:pic>
      <p:pic>
        <p:nvPicPr>
          <p:cNvPr id="486" name="Рисунок 5"/>
          <p:cNvPicPr/>
          <p:nvPr/>
        </p:nvPicPr>
        <p:blipFill>
          <a:blip r:embed="rId5"/>
          <a:stretch/>
        </p:blipFill>
        <p:spPr>
          <a:xfrm>
            <a:off x="4670280" y="967680"/>
            <a:ext cx="1968120" cy="3936960"/>
          </a:xfrm>
          <a:prstGeom prst="rect">
            <a:avLst/>
          </a:prstGeom>
          <a:ln w="0">
            <a:noFill/>
          </a:ln>
        </p:spPr>
      </p:pic>
      <p:pic>
        <p:nvPicPr>
          <p:cNvPr id="487" name="Рисунок 6"/>
          <p:cNvPicPr/>
          <p:nvPr/>
        </p:nvPicPr>
        <p:blipFill>
          <a:blip r:embed="rId6"/>
          <a:stretch/>
        </p:blipFill>
        <p:spPr>
          <a:xfrm>
            <a:off x="6741000" y="944640"/>
            <a:ext cx="1979640" cy="395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Заголовок 7"/>
          <p:cNvSpPr/>
          <p:nvPr/>
        </p:nvSpPr>
        <p:spPr>
          <a:xfrm>
            <a:off x="683640" y="167040"/>
            <a:ext cx="7920360" cy="91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Отзыв согласий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489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pic>
        <p:nvPicPr>
          <p:cNvPr id="490" name="Рисунок 3"/>
          <p:cNvPicPr/>
          <p:nvPr/>
        </p:nvPicPr>
        <p:blipFill>
          <a:blip r:embed="rId3"/>
          <a:stretch/>
        </p:blipFill>
        <p:spPr>
          <a:xfrm>
            <a:off x="1554480" y="957240"/>
            <a:ext cx="1977480" cy="3955320"/>
          </a:xfrm>
          <a:prstGeom prst="rect">
            <a:avLst/>
          </a:prstGeom>
          <a:ln w="0">
            <a:noFill/>
          </a:ln>
        </p:spPr>
      </p:pic>
      <p:pic>
        <p:nvPicPr>
          <p:cNvPr id="491" name="Рисунок 4"/>
          <p:cNvPicPr/>
          <p:nvPr/>
        </p:nvPicPr>
        <p:blipFill>
          <a:blip r:embed="rId4"/>
          <a:stretch/>
        </p:blipFill>
        <p:spPr>
          <a:xfrm>
            <a:off x="3633480" y="957240"/>
            <a:ext cx="1977480" cy="3955320"/>
          </a:xfrm>
          <a:prstGeom prst="rect">
            <a:avLst/>
          </a:prstGeom>
          <a:ln w="0">
            <a:noFill/>
          </a:ln>
        </p:spPr>
      </p:pic>
      <p:pic>
        <p:nvPicPr>
          <p:cNvPr id="492" name="Рисунок 5"/>
          <p:cNvPicPr/>
          <p:nvPr/>
        </p:nvPicPr>
        <p:blipFill>
          <a:blip r:embed="rId5"/>
          <a:stretch/>
        </p:blipFill>
        <p:spPr>
          <a:xfrm>
            <a:off x="5724000" y="957240"/>
            <a:ext cx="1977480" cy="3955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Рисунок 1"/>
          <p:cNvPicPr/>
          <p:nvPr/>
        </p:nvPicPr>
        <p:blipFill>
          <a:blip r:embed="rId2"/>
          <a:stretch/>
        </p:blipFill>
        <p:spPr>
          <a:xfrm>
            <a:off x="-10800" y="0"/>
            <a:ext cx="9154440" cy="4947480"/>
          </a:xfrm>
          <a:prstGeom prst="rect">
            <a:avLst/>
          </a:prstGeom>
          <a:ln w="0">
            <a:noFill/>
          </a:ln>
        </p:spPr>
      </p:pic>
      <p:sp>
        <p:nvSpPr>
          <p:cNvPr id="306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7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308" name="Прямоугольник 13"/>
          <p:cNvSpPr/>
          <p:nvPr/>
        </p:nvSpPr>
        <p:spPr>
          <a:xfrm>
            <a:off x="395640" y="0"/>
            <a:ext cx="8568720" cy="130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</a:rPr>
              <a:t>Общий ущерб составляет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</a:rPr>
              <a:t>Более 2,5 млрд. рублей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2400" b="0" strike="noStrike" spc="-1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за </a:t>
            </a:r>
            <a:r>
              <a:rPr lang="en-US" sz="2400" b="0" strike="noStrike" spc="-1">
                <a:solidFill>
                  <a:srgbClr val="000000"/>
                </a:solidFill>
                <a:latin typeface="Times New Roman"/>
              </a:rPr>
              <a:t>2024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год</a:t>
            </a:r>
            <a:r>
              <a:rPr lang="en-US" sz="2400" b="0" strike="noStrike" spc="-1">
                <a:solidFill>
                  <a:srgbClr val="000000"/>
                </a:solidFill>
                <a:latin typeface="Times New Roman"/>
              </a:rPr>
              <a:t>)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31680" y="972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494" name="Заголовок 7"/>
          <p:cNvSpPr/>
          <p:nvPr/>
        </p:nvSpPr>
        <p:spPr>
          <a:xfrm>
            <a:off x="712800" y="141840"/>
            <a:ext cx="7920360" cy="91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Способ открепления номера телефона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495" name="Рисунок 3"/>
          <p:cNvPicPr/>
          <p:nvPr/>
        </p:nvPicPr>
        <p:blipFill>
          <a:blip r:embed="rId3"/>
          <a:stretch/>
        </p:blipFill>
        <p:spPr>
          <a:xfrm>
            <a:off x="501120" y="952560"/>
            <a:ext cx="1966320" cy="3926880"/>
          </a:xfrm>
          <a:prstGeom prst="rect">
            <a:avLst/>
          </a:prstGeom>
          <a:ln w="0">
            <a:noFill/>
          </a:ln>
        </p:spPr>
      </p:pic>
      <p:pic>
        <p:nvPicPr>
          <p:cNvPr id="496" name="Рисунок 4"/>
          <p:cNvPicPr/>
          <p:nvPr/>
        </p:nvPicPr>
        <p:blipFill>
          <a:blip r:embed="rId4"/>
          <a:stretch/>
        </p:blipFill>
        <p:spPr>
          <a:xfrm>
            <a:off x="2582280" y="955080"/>
            <a:ext cx="1973160" cy="3939840"/>
          </a:xfrm>
          <a:prstGeom prst="rect">
            <a:avLst/>
          </a:prstGeom>
          <a:ln w="0">
            <a:noFill/>
          </a:ln>
        </p:spPr>
      </p:pic>
      <p:pic>
        <p:nvPicPr>
          <p:cNvPr id="497" name="Рисунок 5"/>
          <p:cNvPicPr/>
          <p:nvPr/>
        </p:nvPicPr>
        <p:blipFill>
          <a:blip r:embed="rId5"/>
          <a:stretch/>
        </p:blipFill>
        <p:spPr>
          <a:xfrm>
            <a:off x="4673160" y="955080"/>
            <a:ext cx="1973160" cy="3953880"/>
          </a:xfrm>
          <a:prstGeom prst="rect">
            <a:avLst/>
          </a:prstGeom>
          <a:ln w="0">
            <a:noFill/>
          </a:ln>
        </p:spPr>
      </p:pic>
      <p:pic>
        <p:nvPicPr>
          <p:cNvPr id="498" name="Рисунок 6"/>
          <p:cNvPicPr/>
          <p:nvPr/>
        </p:nvPicPr>
        <p:blipFill>
          <a:blip r:embed="rId6"/>
          <a:stretch/>
        </p:blipFill>
        <p:spPr>
          <a:xfrm>
            <a:off x="6751440" y="948960"/>
            <a:ext cx="1969560" cy="3946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1222200" y="106200"/>
            <a:ext cx="7921440" cy="952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2. Переоформление </a:t>
            </a:r>
            <a:r>
              <a:rPr lang="en-US" sz="2400" b="0" strike="noStrike" spc="-1">
                <a:solidFill>
                  <a:srgbClr val="000000"/>
                </a:solidFill>
                <a:latin typeface="Times New Roman"/>
              </a:rPr>
              <a:t>SIM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-карты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01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502" name="Прямая соединительная линия 25"/>
          <p:cNvSpPr/>
          <p:nvPr/>
        </p:nvSpPr>
        <p:spPr>
          <a:xfrm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03" name="Объект 5"/>
          <p:cNvPicPr/>
          <p:nvPr/>
        </p:nvPicPr>
        <p:blipFill>
          <a:blip r:embed="rId3"/>
          <a:stretch/>
        </p:blipFill>
        <p:spPr>
          <a:xfrm>
            <a:off x="8106840" y="3592800"/>
            <a:ext cx="870480" cy="917280"/>
          </a:xfrm>
          <a:prstGeom prst="rect">
            <a:avLst/>
          </a:prstGeom>
          <a:ln w="0">
            <a:noFill/>
          </a:ln>
        </p:spPr>
      </p:pic>
      <p:sp>
        <p:nvSpPr>
          <p:cNvPr id="504" name="Прямоугольник 1"/>
          <p:cNvSpPr/>
          <p:nvPr/>
        </p:nvSpPr>
        <p:spPr>
          <a:xfrm>
            <a:off x="395640" y="1059480"/>
            <a:ext cx="5040360" cy="310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</a:rPr>
              <a:t>SIM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-карта оператора сотовой связи может быть  переоформлена через 2-6 месяцев после прекращения пользования предыдущим абонентом.</a:t>
            </a:r>
            <a:br>
              <a:rPr sz="1800"/>
            </a:br>
            <a:br>
              <a:rPr sz="1800"/>
            </a:b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Тем самым, предоставляя возможность новому пользователю восстановить доступ к личному кабинету от портала «Госуслуги», путем ввода </a:t>
            </a:r>
            <a:r>
              <a:rPr lang="en-US" sz="1800" b="0" strike="noStrike" spc="-1">
                <a:solidFill>
                  <a:srgbClr val="000000"/>
                </a:solidFill>
                <a:latin typeface="Times New Roman"/>
              </a:rPr>
              <a:t>SMS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-кодов, поступивших на перевыпущенный номер </a:t>
            </a:r>
            <a:r>
              <a:rPr lang="en-US" sz="1800" b="0" strike="noStrike" spc="-1">
                <a:solidFill>
                  <a:srgbClr val="000000"/>
                </a:solidFill>
                <a:latin typeface="Times New Roman"/>
              </a:rPr>
              <a:t>SIM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-карты, что и делают злоумышленники.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505" name="Picture 2"/>
          <p:cNvPicPr/>
          <p:nvPr/>
        </p:nvPicPr>
        <p:blipFill>
          <a:blip r:embed="rId4"/>
          <a:stretch/>
        </p:blipFill>
        <p:spPr>
          <a:xfrm>
            <a:off x="5607000" y="1123920"/>
            <a:ext cx="2499480" cy="2499480"/>
          </a:xfrm>
          <a:prstGeom prst="rect">
            <a:avLst/>
          </a:prstGeom>
          <a:ln w="0">
            <a:noFill/>
          </a:ln>
        </p:spPr>
      </p:pic>
      <p:pic>
        <p:nvPicPr>
          <p:cNvPr id="506" name="Рисунок 8"/>
          <p:cNvPicPr/>
          <p:nvPr/>
        </p:nvPicPr>
        <p:blipFill>
          <a:blip r:embed="rId5"/>
          <a:stretch/>
        </p:blipFill>
        <p:spPr>
          <a:xfrm>
            <a:off x="8489880" y="2412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08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3708000" y="513360"/>
            <a:ext cx="1728000" cy="799560"/>
          </a:xfrm>
          <a:prstGeom prst="rect">
            <a:avLst/>
          </a:prstGeom>
          <a:ln w="9525">
            <a:noFill/>
          </a:ln>
        </p:spPr>
      </p:pic>
      <p:sp>
        <p:nvSpPr>
          <p:cNvPr id="509" name="Прямая соединительная линия 5"/>
          <p:cNvSpPr/>
          <p:nvPr/>
        </p:nvSpPr>
        <p:spPr>
          <a:xfrm>
            <a:off x="0" y="4897080"/>
            <a:ext cx="9144000" cy="360"/>
          </a:xfrm>
          <a:prstGeom prst="line">
            <a:avLst/>
          </a:prstGeom>
          <a:ln w="4445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0" name="Rectangle 2"/>
          <p:cNvSpPr/>
          <p:nvPr/>
        </p:nvSpPr>
        <p:spPr>
          <a:xfrm>
            <a:off x="-9360" y="4563360"/>
            <a:ext cx="9143640" cy="43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МУ МВД России «Иркутское»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11" name="PlaceHolder 1"/>
          <p:cNvSpPr>
            <a:spLocks noGrp="1"/>
          </p:cNvSpPr>
          <p:nvPr>
            <p:ph type="title"/>
          </p:nvPr>
        </p:nvSpPr>
        <p:spPr>
          <a:xfrm>
            <a:off x="-73080" y="1813320"/>
            <a:ext cx="9216720" cy="1367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0000"/>
          </a:bodyPr>
          <a:lstStyle/>
          <a:p>
            <a:pPr marL="18288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500" b="0" strike="noStrike" spc="-1">
                <a:solidFill>
                  <a:srgbClr val="000000"/>
                </a:solidFill>
                <a:latin typeface="Times New Roman"/>
              </a:rPr>
              <a:t>Мошенники </a:t>
            </a:r>
            <a:br>
              <a:rPr sz="3500"/>
            </a:br>
            <a:r>
              <a:rPr lang="ru-RU" sz="3500" b="0" strike="noStrike" spc="-1">
                <a:solidFill>
                  <a:srgbClr val="000000"/>
                </a:solidFill>
                <a:latin typeface="Times New Roman"/>
              </a:rPr>
              <a:t>взломали личный кабинет </a:t>
            </a:r>
            <a:br>
              <a:rPr sz="3500"/>
            </a:br>
            <a:r>
              <a:rPr lang="ru-RU" sz="3500" b="0" strike="noStrike" spc="-1">
                <a:solidFill>
                  <a:srgbClr val="000000"/>
                </a:solidFill>
                <a:latin typeface="Times New Roman"/>
              </a:rPr>
              <a:t>портала «Госуслуги»  </a:t>
            </a:r>
            <a:endParaRPr lang="en-US" sz="3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2" name="Рисунок 7"/>
          <p:cNvPicPr/>
          <p:nvPr/>
        </p:nvPicPr>
        <p:blipFill>
          <a:blip r:embed="rId3"/>
          <a:stretch/>
        </p:blipFill>
        <p:spPr>
          <a:xfrm>
            <a:off x="35640" y="3654000"/>
            <a:ext cx="992160" cy="99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Рисунок 1"/>
          <p:cNvPicPr/>
          <p:nvPr/>
        </p:nvPicPr>
        <p:blipFill>
          <a:blip r:embed="rId2"/>
          <a:stretch/>
        </p:blipFill>
        <p:spPr>
          <a:xfrm>
            <a:off x="1175760" y="955080"/>
            <a:ext cx="1966320" cy="3926880"/>
          </a:xfrm>
          <a:prstGeom prst="rect">
            <a:avLst/>
          </a:prstGeom>
          <a:ln w="0">
            <a:noFill/>
          </a:ln>
        </p:spPr>
      </p:pic>
      <p:pic>
        <p:nvPicPr>
          <p:cNvPr id="514" name="Рисунок 2"/>
          <p:cNvPicPr/>
          <p:nvPr/>
        </p:nvPicPr>
        <p:blipFill>
          <a:blip r:embed="rId3"/>
          <a:stretch/>
        </p:blipFill>
        <p:spPr>
          <a:xfrm>
            <a:off x="3536640" y="942840"/>
            <a:ext cx="1987200" cy="3967920"/>
          </a:xfrm>
          <a:prstGeom prst="rect">
            <a:avLst/>
          </a:prstGeom>
          <a:ln w="0">
            <a:noFill/>
          </a:ln>
        </p:spPr>
      </p:pic>
      <p:pic>
        <p:nvPicPr>
          <p:cNvPr id="515" name="Рисунок 3"/>
          <p:cNvPicPr/>
          <p:nvPr/>
        </p:nvPicPr>
        <p:blipFill>
          <a:blip r:embed="rId4"/>
          <a:stretch/>
        </p:blipFill>
        <p:spPr>
          <a:xfrm>
            <a:off x="6085800" y="909720"/>
            <a:ext cx="1985760" cy="397188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5" descr="C:\Users\Елена\Desktop\10\Орел.gif"/>
          <p:cNvPicPr/>
          <p:nvPr/>
        </p:nvPicPr>
        <p:blipFill>
          <a:blip r:embed="rId5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517" name="Заголовок 7"/>
          <p:cNvSpPr/>
          <p:nvPr/>
        </p:nvSpPr>
        <p:spPr>
          <a:xfrm>
            <a:off x="712800" y="141840"/>
            <a:ext cx="7920360" cy="91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Признаки взлома личного кабинета портала «Госуслуги»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Рисунок 1"/>
          <p:cNvPicPr/>
          <p:nvPr/>
        </p:nvPicPr>
        <p:blipFill>
          <a:blip r:embed="rId2"/>
          <a:stretch/>
        </p:blipFill>
        <p:spPr>
          <a:xfrm>
            <a:off x="1187640" y="1410120"/>
            <a:ext cx="1731240" cy="3462480"/>
          </a:xfrm>
          <a:prstGeom prst="rect">
            <a:avLst/>
          </a:prstGeom>
          <a:ln w="0">
            <a:noFill/>
          </a:ln>
        </p:spPr>
      </p:pic>
      <p:sp>
        <p:nvSpPr>
          <p:cNvPr id="519" name="Прямоугольник 2"/>
          <p:cNvSpPr/>
          <p:nvPr/>
        </p:nvSpPr>
        <p:spPr>
          <a:xfrm>
            <a:off x="643680" y="1026000"/>
            <a:ext cx="28191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Без признаков взлома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20" name="Стрелка: изогнутая вниз 3"/>
          <p:cNvSpPr/>
          <p:nvPr/>
        </p:nvSpPr>
        <p:spPr>
          <a:xfrm rot="16200000" flipH="1">
            <a:off x="-433440" y="1679040"/>
            <a:ext cx="1800000" cy="72324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21" name="Рисунок 4"/>
          <p:cNvPicPr/>
          <p:nvPr/>
        </p:nvPicPr>
        <p:blipFill>
          <a:blip r:embed="rId3"/>
          <a:stretch/>
        </p:blipFill>
        <p:spPr>
          <a:xfrm>
            <a:off x="4070160" y="1273320"/>
            <a:ext cx="3956400" cy="3462480"/>
          </a:xfrm>
          <a:prstGeom prst="rect">
            <a:avLst/>
          </a:prstGeom>
          <a:ln w="0">
            <a:noFill/>
          </a:ln>
        </p:spPr>
      </p:pic>
      <p:sp>
        <p:nvSpPr>
          <p:cNvPr id="522" name="Прямоугольник 5"/>
          <p:cNvSpPr/>
          <p:nvPr/>
        </p:nvSpPr>
        <p:spPr>
          <a:xfrm>
            <a:off x="4724640" y="915480"/>
            <a:ext cx="25207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С признаками взлома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23" name="Стрелка: изогнутая вниз 13"/>
          <p:cNvSpPr/>
          <p:nvPr/>
        </p:nvSpPr>
        <p:spPr>
          <a:xfrm rot="16200000" flipH="1" flipV="1">
            <a:off x="7456320" y="1702440"/>
            <a:ext cx="1800000" cy="72324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24" name="Picture 5" descr="C:\Users\Елена\Desktop\10\Орел.gif"/>
          <p:cNvPicPr/>
          <p:nvPr/>
        </p:nvPicPr>
        <p:blipFill>
          <a:blip r:embed="rId4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525" name="Заголовок 7"/>
          <p:cNvSpPr/>
          <p:nvPr/>
        </p:nvSpPr>
        <p:spPr>
          <a:xfrm>
            <a:off x="712800" y="141840"/>
            <a:ext cx="7920360" cy="91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>
                <a:solidFill>
                  <a:srgbClr val="404040"/>
                </a:solidFill>
                <a:latin typeface="Times New Roman"/>
              </a:rPr>
              <a:t>Признаки взлома личного кабинета портала «Госуслуги»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16200" y="376200"/>
            <a:ext cx="9143640" cy="785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0000"/>
          </a:bodyPr>
          <a:lstStyle/>
          <a:p>
            <a:pPr marL="18288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500" b="0" strike="noStrike" spc="-1">
                <a:solidFill>
                  <a:srgbClr val="000000"/>
                </a:solidFill>
                <a:latin typeface="Times New Roman"/>
              </a:rPr>
              <a:t>Восстановите пароль от личного кабинета</a:t>
            </a:r>
            <a:br>
              <a:rPr sz="3500"/>
            </a:br>
            <a:endParaRPr lang="en-US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8" name="Заголовок 1"/>
          <p:cNvSpPr/>
          <p:nvPr/>
        </p:nvSpPr>
        <p:spPr>
          <a:xfrm>
            <a:off x="0" y="928800"/>
            <a:ext cx="3928680" cy="350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182880" algn="just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rgbClr val="404040"/>
                </a:solidFill>
                <a:latin typeface="Times New Roman"/>
              </a:rPr>
              <a:t>Перейдите на сайт или в приложение одного из своих банков</a:t>
            </a:r>
            <a:r>
              <a:rPr lang="en-US" sz="2000" b="1" strike="noStrike" spc="-1">
                <a:solidFill>
                  <a:srgbClr val="404040"/>
                </a:solidFill>
                <a:latin typeface="Times New Roman"/>
              </a:rPr>
              <a:t>.</a:t>
            </a:r>
            <a:br>
              <a:rPr sz="2000"/>
            </a:br>
            <a:r>
              <a:rPr lang="ru-RU" sz="2000" b="1" strike="noStrike" spc="-1">
                <a:solidFill>
                  <a:srgbClr val="404040"/>
                </a:solidFill>
                <a:latin typeface="Times New Roman"/>
              </a:rPr>
              <a:t>Повторите регистрацию на «Госуслуги» через банк-номер из личного кабинета банка будет перенесен в личный</a:t>
            </a:r>
            <a:r>
              <a:rPr lang="en-US" sz="2000" b="1" strike="noStrike" spc="-1">
                <a:solidFill>
                  <a:srgbClr val="404040"/>
                </a:solidFill>
                <a:latin typeface="Times New Roman"/>
              </a:rPr>
              <a:t>.</a:t>
            </a:r>
            <a:r>
              <a:rPr lang="ru-RU" sz="2000" b="1" strike="noStrike" spc="-1">
                <a:solidFill>
                  <a:srgbClr val="404040"/>
                </a:solidFill>
                <a:latin typeface="Times New Roman"/>
              </a:rPr>
              <a:t> Банк вышлет пароль для входа в аккаунт.</a:t>
            </a:r>
            <a:endParaRPr lang="ru-RU" sz="2000" b="0" strike="noStrike" spc="-1">
              <a:latin typeface="Arial"/>
            </a:endParaRPr>
          </a:p>
          <a:p>
            <a:pPr marL="182880">
              <a:lnSpc>
                <a:spcPct val="100000"/>
              </a:lnSpc>
              <a:buNone/>
              <a:tabLst>
                <a:tab pos="0" algn="l"/>
              </a:tabLst>
            </a:pPr>
            <a:br>
              <a:rPr sz="3500"/>
            </a:br>
            <a:endParaRPr lang="ru-RU" sz="3500" b="0" strike="noStrike" spc="-1">
              <a:latin typeface="Arial"/>
            </a:endParaRPr>
          </a:p>
        </p:txBody>
      </p:sp>
      <p:pic>
        <p:nvPicPr>
          <p:cNvPr id="529" name="Рисунок 5" descr="Снимок экрана 2024-09-16 201207.png"/>
          <p:cNvPicPr/>
          <p:nvPr/>
        </p:nvPicPr>
        <p:blipFill>
          <a:blip r:embed="rId2"/>
          <a:stretch/>
        </p:blipFill>
        <p:spPr>
          <a:xfrm>
            <a:off x="4000320" y="3643200"/>
            <a:ext cx="1495080" cy="1276200"/>
          </a:xfrm>
          <a:prstGeom prst="rect">
            <a:avLst/>
          </a:prstGeom>
          <a:ln w="0">
            <a:noFill/>
          </a:ln>
        </p:spPr>
      </p:pic>
      <p:sp>
        <p:nvSpPr>
          <p:cNvPr id="530" name="TextBox 6"/>
          <p:cNvSpPr/>
          <p:nvPr/>
        </p:nvSpPr>
        <p:spPr>
          <a:xfrm>
            <a:off x="4289400" y="2286000"/>
            <a:ext cx="7084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ИЛИ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31" name="TextBox 7"/>
          <p:cNvSpPr/>
          <p:nvPr/>
        </p:nvSpPr>
        <p:spPr>
          <a:xfrm>
            <a:off x="5500800" y="1071720"/>
            <a:ext cx="3642840" cy="310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Обратитесь в офис МФЦ и попросите оператора восстановить пароль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.</a:t>
            </a:r>
            <a:br>
              <a:rPr sz="1800"/>
            </a:br>
            <a:br>
              <a:rPr sz="1800"/>
            </a:b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Сотрудники проверят вашу личность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,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 помогут восстановить доступ к аккаунту и сменить пароль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.</a:t>
            </a:r>
            <a:br>
              <a:rPr sz="1800"/>
            </a:br>
            <a:br>
              <a:rPr sz="1800"/>
            </a:b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Возьмите с собой паспорт и СНИЛС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532" name="Рисунок 10"/>
          <p:cNvPicPr/>
          <p:nvPr/>
        </p:nvPicPr>
        <p:blipFill>
          <a:blip r:embed="rId3"/>
          <a:stretch/>
        </p:blipFill>
        <p:spPr>
          <a:xfrm>
            <a:off x="8388360" y="442152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4" name="Заголовок 1"/>
          <p:cNvSpPr/>
          <p:nvPr/>
        </p:nvSpPr>
        <p:spPr>
          <a:xfrm>
            <a:off x="0" y="357120"/>
            <a:ext cx="5428800" cy="471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182880">
              <a:lnSpc>
                <a:spcPct val="100000"/>
              </a:lnSpc>
              <a:buNone/>
              <a:tabLst>
                <a:tab pos="0" algn="l"/>
              </a:tabLst>
            </a:pPr>
            <a:endParaRPr lang="ru-RU" sz="2000" b="0" strike="noStrike" spc="-1">
              <a:latin typeface="Arial"/>
            </a:endParaRPr>
          </a:p>
          <a:p>
            <a:pPr marL="182880">
              <a:lnSpc>
                <a:spcPct val="100000"/>
              </a:lnSpc>
              <a:buNone/>
              <a:tabLst>
                <a:tab pos="0" algn="l"/>
              </a:tabLst>
            </a:pPr>
            <a:br>
              <a:rPr sz="3500"/>
            </a:br>
            <a:endParaRPr lang="ru-RU" sz="3500" b="0" strike="noStrike" spc="-1">
              <a:latin typeface="Arial"/>
            </a:endParaRPr>
          </a:p>
        </p:txBody>
      </p:sp>
      <p:sp>
        <p:nvSpPr>
          <p:cNvPr id="535" name="Прямоугольник 4"/>
          <p:cNvSpPr/>
          <p:nvPr/>
        </p:nvSpPr>
        <p:spPr>
          <a:xfrm>
            <a:off x="668880" y="357120"/>
            <a:ext cx="51494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Определите, где использовалась учетная запись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36" name="TextBox 6"/>
          <p:cNvSpPr/>
          <p:nvPr/>
        </p:nvSpPr>
        <p:spPr>
          <a:xfrm>
            <a:off x="642960" y="785880"/>
            <a:ext cx="751068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Вы можете выйти одновременно на всех устройствах, кроме текущего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br>
              <a:rPr sz="1800"/>
            </a:b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НА ПЕРСОНАЛЬНОМ КОМПЬЮТЕРЕ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: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537" name="Рисунок 11" descr="gospk1.png"/>
          <p:cNvPicPr/>
          <p:nvPr/>
        </p:nvPicPr>
        <p:blipFill>
          <a:blip r:embed="rId2"/>
          <a:stretch/>
        </p:blipFill>
        <p:spPr>
          <a:xfrm>
            <a:off x="71280" y="2017440"/>
            <a:ext cx="4142880" cy="2778480"/>
          </a:xfrm>
          <a:prstGeom prst="rect">
            <a:avLst/>
          </a:prstGeom>
          <a:ln w="0">
            <a:noFill/>
          </a:ln>
        </p:spPr>
      </p:pic>
      <p:pic>
        <p:nvPicPr>
          <p:cNvPr id="538" name="Рисунок 12" descr="gospk3.png"/>
          <p:cNvPicPr/>
          <p:nvPr/>
        </p:nvPicPr>
        <p:blipFill>
          <a:blip r:embed="rId3"/>
          <a:stretch/>
        </p:blipFill>
        <p:spPr>
          <a:xfrm>
            <a:off x="4429080" y="2000160"/>
            <a:ext cx="4642920" cy="2999880"/>
          </a:xfrm>
          <a:prstGeom prst="rect">
            <a:avLst/>
          </a:prstGeom>
          <a:ln w="0">
            <a:noFill/>
          </a:ln>
        </p:spPr>
      </p:pic>
      <p:pic>
        <p:nvPicPr>
          <p:cNvPr id="539" name="Рисунок 7"/>
          <p:cNvPicPr/>
          <p:nvPr/>
        </p:nvPicPr>
        <p:blipFill>
          <a:blip r:embed="rId4"/>
          <a:stretch/>
        </p:blipFill>
        <p:spPr>
          <a:xfrm>
            <a:off x="8466840" y="42120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0" y="214200"/>
            <a:ext cx="9143640" cy="785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marL="18288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500" b="0" strike="noStrike" spc="-1">
                <a:solidFill>
                  <a:srgbClr val="000000"/>
                </a:solidFill>
                <a:latin typeface="Times New Roman"/>
              </a:rPr>
              <a:t>НА МОБИЛЬНОМ ТЕЛЕФОНЕ</a:t>
            </a:r>
            <a:endParaRPr lang="en-US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Заголовок 1"/>
          <p:cNvSpPr/>
          <p:nvPr/>
        </p:nvSpPr>
        <p:spPr>
          <a:xfrm>
            <a:off x="0" y="1500120"/>
            <a:ext cx="5643360" cy="249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1828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404040"/>
                </a:solidFill>
                <a:latin typeface="Times New Roman"/>
              </a:rPr>
              <a:t>  </a:t>
            </a:r>
            <a:endParaRPr lang="ru-RU" sz="2400" b="0" strike="noStrike" spc="-1">
              <a:latin typeface="Arial"/>
            </a:endParaRPr>
          </a:p>
          <a:p>
            <a:pPr marL="182880">
              <a:lnSpc>
                <a:spcPct val="100000"/>
              </a:lnSpc>
              <a:buNone/>
              <a:tabLst>
                <a:tab pos="0" algn="l"/>
              </a:tabLst>
            </a:pPr>
            <a:br>
              <a:rPr sz="3500"/>
            </a:br>
            <a:endParaRPr lang="ru-RU" sz="3500" b="0" strike="noStrike" spc="-1">
              <a:latin typeface="Arial"/>
            </a:endParaRPr>
          </a:p>
        </p:txBody>
      </p:sp>
      <p:pic>
        <p:nvPicPr>
          <p:cNvPr id="543" name="Рисунок 5" descr="1111.jpg"/>
          <p:cNvPicPr/>
          <p:nvPr/>
        </p:nvPicPr>
        <p:blipFill>
          <a:blip r:embed="rId2"/>
          <a:stretch/>
        </p:blipFill>
        <p:spPr>
          <a:xfrm>
            <a:off x="214200" y="1071720"/>
            <a:ext cx="2089440" cy="3928680"/>
          </a:xfrm>
          <a:prstGeom prst="rect">
            <a:avLst/>
          </a:prstGeom>
          <a:ln w="28575">
            <a:solidFill>
              <a:srgbClr val="000000"/>
            </a:solidFill>
            <a:round/>
          </a:ln>
        </p:spPr>
      </p:pic>
      <p:pic>
        <p:nvPicPr>
          <p:cNvPr id="544" name="Рисунок 6" descr="2222.jpg"/>
          <p:cNvPicPr/>
          <p:nvPr/>
        </p:nvPicPr>
        <p:blipFill>
          <a:blip r:embed="rId3"/>
          <a:stretch/>
        </p:blipFill>
        <p:spPr>
          <a:xfrm>
            <a:off x="2428920" y="1071720"/>
            <a:ext cx="2071440" cy="3928680"/>
          </a:xfrm>
          <a:prstGeom prst="rect">
            <a:avLst/>
          </a:prstGeom>
          <a:ln w="19050">
            <a:solidFill>
              <a:srgbClr val="000000"/>
            </a:solidFill>
            <a:round/>
          </a:ln>
        </p:spPr>
      </p:pic>
      <p:pic>
        <p:nvPicPr>
          <p:cNvPr id="545" name="Рисунок 7" descr="3333.jpg"/>
          <p:cNvPicPr/>
          <p:nvPr/>
        </p:nvPicPr>
        <p:blipFill>
          <a:blip r:embed="rId4"/>
          <a:stretch/>
        </p:blipFill>
        <p:spPr>
          <a:xfrm>
            <a:off x="4643280" y="1071720"/>
            <a:ext cx="2214360" cy="3928680"/>
          </a:xfrm>
          <a:prstGeom prst="rect">
            <a:avLst/>
          </a:prstGeom>
          <a:ln w="19050">
            <a:solidFill>
              <a:srgbClr val="000000"/>
            </a:solidFill>
            <a:round/>
          </a:ln>
        </p:spPr>
      </p:pic>
      <p:sp>
        <p:nvSpPr>
          <p:cNvPr id="546" name="TextBox 10"/>
          <p:cNvSpPr/>
          <p:nvPr/>
        </p:nvSpPr>
        <p:spPr>
          <a:xfrm>
            <a:off x="6948360" y="1285920"/>
            <a:ext cx="2195280" cy="276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FF0000"/>
                </a:solidFill>
                <a:latin typeface="Times New Roman"/>
              </a:rPr>
              <a:t>Отзовите разрешения, которые не выдавали.</a:t>
            </a:r>
            <a:br>
              <a:rPr sz="1600"/>
            </a:br>
            <a:br>
              <a:rPr sz="1600"/>
            </a:br>
            <a:r>
              <a:rPr lang="ru-RU" sz="1600" b="1" strike="noStrike" spc="-1">
                <a:solidFill>
                  <a:srgbClr val="FF0000"/>
                </a:solidFill>
                <a:latin typeface="Times New Roman"/>
              </a:rPr>
              <a:t>Проверьте поданные заявления. Это поможет выявить, какие действия хотели совершить мошенники от вашего имени.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547" name="Рисунок 11"/>
          <p:cNvPicPr/>
          <p:nvPr/>
        </p:nvPicPr>
        <p:blipFill>
          <a:blip r:embed="rId5"/>
          <a:stretch/>
        </p:blipFill>
        <p:spPr>
          <a:xfrm>
            <a:off x="8494560" y="35064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0" y="50760"/>
            <a:ext cx="9143640" cy="663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Обратитесь в полицию и подайте заявление.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Прямая соединительная линия 15"/>
          <p:cNvSpPr/>
          <p:nvPr/>
        </p:nvSpPr>
        <p:spPr>
          <a:xfrm>
            <a:off x="-10800" y="4990320"/>
            <a:ext cx="9143640" cy="360"/>
          </a:xfrm>
          <a:prstGeom prst="line">
            <a:avLst/>
          </a:prstGeom>
          <a:ln w="2032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50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551" name="Прямая соединительная линия 25"/>
          <p:cNvSpPr/>
          <p:nvPr/>
        </p:nvSpPr>
        <p:spPr>
          <a:xfrm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2" name="Заголовок 7"/>
          <p:cNvSpPr/>
          <p:nvPr/>
        </p:nvSpPr>
        <p:spPr>
          <a:xfrm>
            <a:off x="-5400" y="1399320"/>
            <a:ext cx="9143640" cy="257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404040"/>
                </a:solidFill>
                <a:latin typeface="Times New Roman"/>
              </a:rPr>
              <a:t>При наличии данных, указывающих на совершение противоправных действий, в том числе связанных с мошенничеством, подайте заявление в полицию.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404040"/>
                </a:solidFill>
                <a:latin typeface="Times New Roman"/>
              </a:rPr>
              <a:t>Возьмите с собой копию заявления из МФЦ,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404040"/>
                </a:solidFill>
                <a:latin typeface="Times New Roman"/>
              </a:rPr>
              <a:t> скриншоты СМС – сообщений и другие доказательства.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53" name="Прямоугольник 1"/>
          <p:cNvSpPr/>
          <p:nvPr/>
        </p:nvSpPr>
        <p:spPr>
          <a:xfrm>
            <a:off x="5940000" y="4580280"/>
            <a:ext cx="34822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Times New Roman"/>
              </a:rPr>
              <a:t>МУ МВД России «Иркутское»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554" name="Рисунок 8"/>
          <p:cNvPicPr/>
          <p:nvPr/>
        </p:nvPicPr>
        <p:blipFill>
          <a:blip r:embed="rId4"/>
          <a:stretch/>
        </p:blipFill>
        <p:spPr>
          <a:xfrm>
            <a:off x="8489880" y="2412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6" name="Заголовок 1"/>
          <p:cNvSpPr/>
          <p:nvPr/>
        </p:nvSpPr>
        <p:spPr>
          <a:xfrm>
            <a:off x="0" y="195480"/>
            <a:ext cx="9000720" cy="373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18288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404040"/>
                </a:solidFill>
                <a:latin typeface="Times New Roman"/>
              </a:rPr>
              <a:t>	Проверьте кредитную историю и узнайте</a:t>
            </a:r>
            <a:r>
              <a:rPr lang="en-US" sz="2400" b="1" strike="noStrike" spc="-1">
                <a:solidFill>
                  <a:srgbClr val="404040"/>
                </a:solidFill>
                <a:latin typeface="Times New Roman"/>
              </a:rPr>
              <a:t>,</a:t>
            </a:r>
            <a:r>
              <a:rPr lang="ru-RU" sz="2400" b="1" strike="noStrike" spc="-1">
                <a:solidFill>
                  <a:srgbClr val="404040"/>
                </a:solidFill>
                <a:latin typeface="Times New Roman"/>
              </a:rPr>
              <a:t> </a:t>
            </a:r>
            <a:endParaRPr lang="ru-RU" sz="2400" b="0" strike="noStrike" spc="-1">
              <a:latin typeface="Arial"/>
            </a:endParaRPr>
          </a:p>
          <a:p>
            <a:pPr marL="18288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404040"/>
                </a:solidFill>
                <a:latin typeface="Times New Roman"/>
              </a:rPr>
              <a:t>направлялись ли от вашего имени заявки на займы</a:t>
            </a:r>
            <a:endParaRPr lang="ru-RU" sz="2400" b="0" strike="noStrike" spc="-1">
              <a:latin typeface="Arial"/>
            </a:endParaRPr>
          </a:p>
          <a:p>
            <a:pPr marL="182880">
              <a:lnSpc>
                <a:spcPct val="100000"/>
              </a:lnSpc>
              <a:buNone/>
              <a:tabLst>
                <a:tab pos="0" algn="l"/>
              </a:tabLst>
            </a:pPr>
            <a:br>
              <a:rPr sz="3500"/>
            </a:br>
            <a:endParaRPr lang="ru-RU" sz="3500" b="0" strike="noStrike" spc="-1">
              <a:latin typeface="Arial"/>
            </a:endParaRPr>
          </a:p>
        </p:txBody>
      </p:sp>
      <p:sp>
        <p:nvSpPr>
          <p:cNvPr id="557" name="TextBox 5"/>
          <p:cNvSpPr/>
          <p:nvPr/>
        </p:nvSpPr>
        <p:spPr>
          <a:xfrm>
            <a:off x="0" y="1571760"/>
            <a:ext cx="9108000" cy="283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   Выясните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,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 в каких бюро хранится ваша кредитная история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 (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их может быть 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  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   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несколько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)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.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   Сделать это можно на портале «Госуслуги»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br>
              <a:rPr sz="1800"/>
            </a:b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  1. Введите в строке поиска запрос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«узнать свое БКИ».</a:t>
            </a:r>
            <a:br>
              <a:rPr sz="1800"/>
            </a:br>
            <a:br>
              <a:rPr sz="1800"/>
            </a:b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  </a:t>
            </a:r>
            <a:r>
              <a:rPr lang="ru-RU" sz="1700" b="1" strike="noStrike" spc="-1">
                <a:solidFill>
                  <a:srgbClr val="404040"/>
                </a:solidFill>
                <a:latin typeface="Times New Roman"/>
              </a:rPr>
              <a:t>2. Далее зарегистрируйтесь на сайте каждого бюро</a:t>
            </a:r>
            <a:r>
              <a:rPr lang="ru-RU" sz="1700" b="1" strike="noStrike" spc="-1">
                <a:solidFill>
                  <a:srgbClr val="FF0000"/>
                </a:solidFill>
                <a:latin typeface="Times New Roman"/>
              </a:rPr>
              <a:t>*</a:t>
            </a:r>
            <a:r>
              <a:rPr lang="ru-RU" sz="1700" b="1" strike="noStrike" spc="-1">
                <a:solidFill>
                  <a:srgbClr val="404040"/>
                </a:solidFill>
                <a:latin typeface="Times New Roman"/>
              </a:rPr>
              <a:t> и запросите свою кредитную   </a:t>
            </a:r>
            <a:endParaRPr lang="ru-RU" sz="17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700" b="1" strike="noStrike" spc="-1">
                <a:solidFill>
                  <a:srgbClr val="404040"/>
                </a:solidFill>
                <a:latin typeface="Times New Roman"/>
              </a:rPr>
              <a:t>      историю (р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екомендуем направить запрос через 2 недели после взлома аккаунта)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.</a:t>
            </a:r>
            <a:br>
              <a:rPr sz="1800"/>
            </a:br>
            <a:br>
              <a:rPr sz="1800"/>
            </a:b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  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58" name="Прямоугольник 1"/>
          <p:cNvSpPr/>
          <p:nvPr/>
        </p:nvSpPr>
        <p:spPr>
          <a:xfrm>
            <a:off x="0" y="4321800"/>
            <a:ext cx="7632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FF0000"/>
                </a:solidFill>
                <a:latin typeface="Times New Roman"/>
              </a:rPr>
              <a:t>*</a:t>
            </a:r>
            <a:r>
              <a:rPr lang="ru-RU" sz="1800" b="0" strike="noStrike" spc="-1">
                <a:solidFill>
                  <a:srgbClr val="FF0000"/>
                </a:solidFill>
                <a:latin typeface="Times New Roman"/>
              </a:rPr>
              <a:t>Можно авторизоваться с помощью учетной записи</a:t>
            </a:r>
            <a:r>
              <a:rPr lang="en-US" sz="1800" b="0" strike="noStrike" spc="-1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1800" b="0" strike="noStrike" spc="-1">
                <a:solidFill>
                  <a:srgbClr val="FF0000"/>
                </a:solidFill>
                <a:latin typeface="Times New Roman"/>
              </a:rPr>
              <a:t>«Госуслуги»</a:t>
            </a:r>
            <a:r>
              <a:rPr lang="en-US" sz="1800" b="0" strike="noStrike" spc="-1">
                <a:solidFill>
                  <a:srgbClr val="FF0000"/>
                </a:solidFill>
                <a:latin typeface="Times New Roman"/>
              </a:rPr>
              <a:t>.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559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35640" y="24696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560" name="Прямая соединительная линия 7"/>
          <p:cNvSpPr/>
          <p:nvPr/>
        </p:nvSpPr>
        <p:spPr>
          <a:xfrm>
            <a:off x="-10800" y="4947840"/>
            <a:ext cx="9143640" cy="360"/>
          </a:xfrm>
          <a:prstGeom prst="line">
            <a:avLst/>
          </a:prstGeom>
          <a:ln w="4445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61" name="Рисунок 10"/>
          <p:cNvPicPr/>
          <p:nvPr/>
        </p:nvPicPr>
        <p:blipFill>
          <a:blip r:embed="rId3"/>
          <a:stretch/>
        </p:blipFill>
        <p:spPr>
          <a:xfrm>
            <a:off x="8482320" y="33084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АБОТА всё\ПОЛИЦИЯ\2020\ПРЕЗЕНТАЦИЯ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250133" y="535767"/>
            <a:ext cx="6590156" cy="69813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sz="2100" b="1" dirty="0">
                <a:solidFill>
                  <a:srgbClr val="FF0000"/>
                </a:solidFill>
                <a:latin typeface="Arial Narrow" panose="020B0606020202030204" pitchFamily="34" charset="0"/>
              </a:rPr>
              <a:t>Самая крупная сумма, которая была переведена аферистам от одного человека в 2024г.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00430" y="482189"/>
            <a:ext cx="4339859" cy="9644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ru-RU" sz="3600" b="1" dirty="0"/>
          </a:p>
          <a:p>
            <a:pPr algn="ctr" defTabSz="685800">
              <a:spcBef>
                <a:spcPct val="0"/>
              </a:spcBef>
              <a:defRPr/>
            </a:pPr>
            <a:endParaRPr lang="ru-RU" sz="45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43000" y="482189"/>
            <a:ext cx="68580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050" dirty="0">
              <a:solidFill>
                <a:srgbClr val="FF0000"/>
              </a:solidFill>
            </a:endParaRPr>
          </a:p>
          <a:p>
            <a:pPr lvl="0" algn="ctr">
              <a:spcBef>
                <a:spcPct val="0"/>
              </a:spcBef>
              <a:defRPr/>
            </a:pPr>
            <a:endParaRPr lang="ru-RU" sz="2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1B44605F-ED39-FBAD-7747-3892A935AA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5961238"/>
              </p:ext>
            </p:extLst>
          </p:nvPr>
        </p:nvGraphicFramePr>
        <p:xfrm>
          <a:off x="1143000" y="1287483"/>
          <a:ext cx="6858000" cy="371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id="{BFF55837-EB48-40DA-6C1C-C2F20BF31A33}"/>
              </a:ext>
            </a:extLst>
          </p:cNvPr>
          <p:cNvSpPr/>
          <p:nvPr/>
        </p:nvSpPr>
        <p:spPr>
          <a:xfrm>
            <a:off x="1943958" y="3216651"/>
            <a:ext cx="885930" cy="495271"/>
          </a:xfrm>
          <a:prstGeom prst="homePlate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id="{443C0296-8A42-4D96-76CC-C1D3F589ECEA}"/>
              </a:ext>
            </a:extLst>
          </p:cNvPr>
          <p:cNvSpPr/>
          <p:nvPr/>
        </p:nvSpPr>
        <p:spPr>
          <a:xfrm>
            <a:off x="1968682" y="3861699"/>
            <a:ext cx="885929" cy="495271"/>
          </a:xfrm>
          <a:prstGeom prst="homePlate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Стрелка: пятиугольник 12">
            <a:extLst>
              <a:ext uri="{FF2B5EF4-FFF2-40B4-BE49-F238E27FC236}">
                <a16:creationId xmlns:a16="http://schemas.microsoft.com/office/drawing/2014/main" id="{B70340BD-4D66-58BD-9739-203089FF56CE}"/>
              </a:ext>
            </a:extLst>
          </p:cNvPr>
          <p:cNvSpPr/>
          <p:nvPr/>
        </p:nvSpPr>
        <p:spPr>
          <a:xfrm>
            <a:off x="1965394" y="4448655"/>
            <a:ext cx="885929" cy="495271"/>
          </a:xfrm>
          <a:prstGeom prst="homePlate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id="{9E9D3753-7464-306E-1C14-C75635A4BAC8}"/>
              </a:ext>
            </a:extLst>
          </p:cNvPr>
          <p:cNvSpPr/>
          <p:nvPr/>
        </p:nvSpPr>
        <p:spPr>
          <a:xfrm>
            <a:off x="1925707" y="1287483"/>
            <a:ext cx="773426" cy="495271"/>
          </a:xfrm>
          <a:prstGeom prst="homePlate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46886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Рисунок 1" descr="1.png"/>
          <p:cNvPicPr/>
          <p:nvPr/>
        </p:nvPicPr>
        <p:blipFill>
          <a:blip r:embed="rId2"/>
          <a:stretch/>
        </p:blipFill>
        <p:spPr>
          <a:xfrm>
            <a:off x="214200" y="142920"/>
            <a:ext cx="4357440" cy="2982240"/>
          </a:xfrm>
          <a:prstGeom prst="rect">
            <a:avLst/>
          </a:prstGeom>
          <a:ln w="0">
            <a:noFill/>
          </a:ln>
        </p:spPr>
      </p:pic>
      <p:pic>
        <p:nvPicPr>
          <p:cNvPr id="563" name="Рисунок 2" descr="22.png"/>
          <p:cNvPicPr/>
          <p:nvPr/>
        </p:nvPicPr>
        <p:blipFill>
          <a:blip r:embed="rId3"/>
          <a:stretch/>
        </p:blipFill>
        <p:spPr>
          <a:xfrm>
            <a:off x="214200" y="3357720"/>
            <a:ext cx="4571640" cy="1642680"/>
          </a:xfrm>
          <a:prstGeom prst="rect">
            <a:avLst/>
          </a:prstGeom>
          <a:ln w="0">
            <a:noFill/>
          </a:ln>
        </p:spPr>
      </p:pic>
      <p:pic>
        <p:nvPicPr>
          <p:cNvPr id="564" name="Рисунок 3" descr="00000.png"/>
          <p:cNvPicPr/>
          <p:nvPr/>
        </p:nvPicPr>
        <p:blipFill>
          <a:blip r:embed="rId4"/>
          <a:stretch/>
        </p:blipFill>
        <p:spPr>
          <a:xfrm>
            <a:off x="4857840" y="1857240"/>
            <a:ext cx="4172400" cy="3165120"/>
          </a:xfrm>
          <a:prstGeom prst="rect">
            <a:avLst/>
          </a:prstGeom>
          <a:ln w="0">
            <a:noFill/>
          </a:ln>
        </p:spPr>
      </p:pic>
      <p:sp>
        <p:nvSpPr>
          <p:cNvPr id="565" name="TextBox 4"/>
          <p:cNvSpPr/>
          <p:nvPr/>
        </p:nvSpPr>
        <p:spPr>
          <a:xfrm>
            <a:off x="5214960" y="428760"/>
            <a:ext cx="36428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Узнать на портале «Госуслуги» в каких бюро хранится ваша кредитная история. 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1187640" y="8280"/>
            <a:ext cx="6049440" cy="9172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3366"/>
                </a:solidFill>
                <a:latin typeface="Times New Roman"/>
              </a:rPr>
              <a:t>Защита от звонков в </a:t>
            </a:r>
            <a:r>
              <a:rPr lang="en-US" sz="2400" b="0" i="1" u="sng" strike="noStrike" spc="-1">
                <a:solidFill>
                  <a:srgbClr val="000000"/>
                </a:solidFill>
                <a:uFillTx/>
                <a:latin typeface="Times New Roman"/>
              </a:rPr>
              <a:t>WhatsApp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00336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1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312" name="Прямая соединительная линия 25"/>
          <p:cNvSpPr/>
          <p:nvPr/>
        </p:nvSpPr>
        <p:spPr>
          <a:xfrm>
            <a:off x="-10800" y="771480"/>
            <a:ext cx="9163440" cy="360"/>
          </a:xfrm>
          <a:prstGeom prst="line">
            <a:avLst/>
          </a:prstGeom>
          <a:ln w="203200">
            <a:solidFill>
              <a:srgbClr val="003366">
                <a:alpha val="2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3" name="Объект 5"/>
          <p:cNvPicPr/>
          <p:nvPr/>
        </p:nvPicPr>
        <p:blipFill>
          <a:blip r:embed="rId4"/>
          <a:stretch/>
        </p:blipFill>
        <p:spPr>
          <a:xfrm>
            <a:off x="8106840" y="3592800"/>
            <a:ext cx="870480" cy="917280"/>
          </a:xfrm>
          <a:prstGeom prst="rect">
            <a:avLst/>
          </a:prstGeom>
          <a:ln w="0">
            <a:noFill/>
          </a:ln>
        </p:spPr>
      </p:pic>
      <p:sp>
        <p:nvSpPr>
          <p:cNvPr id="314" name="Выгнутая вниз стрелка 14"/>
          <p:cNvSpPr/>
          <p:nvPr/>
        </p:nvSpPr>
        <p:spPr>
          <a:xfrm rot="4752600">
            <a:off x="307440" y="3411720"/>
            <a:ext cx="1854720" cy="47484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6"/>
          </a:solidFill>
          <a:ln>
            <a:solidFill>
              <a:srgbClr val="00E7E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5" name="Рисунок 3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800" y="929160"/>
            <a:ext cx="2111040" cy="3983760"/>
          </a:xfrm>
          <a:prstGeom prst="rect">
            <a:avLst/>
          </a:prstGeom>
          <a:ln w="0">
            <a:solidFill>
              <a:srgbClr val="003366">
                <a:lumMod val="75000"/>
              </a:srgbClr>
            </a:solidFill>
          </a:ln>
        </p:spPr>
      </p:pic>
      <p:pic>
        <p:nvPicPr>
          <p:cNvPr id="316" name="Рисунок 4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207160" y="925560"/>
            <a:ext cx="2220480" cy="3987360"/>
          </a:xfrm>
          <a:prstGeom prst="rect">
            <a:avLst/>
          </a:prstGeom>
          <a:ln w="0">
            <a:solidFill>
              <a:srgbClr val="003366">
                <a:lumMod val="75000"/>
              </a:srgbClr>
            </a:solidFill>
          </a:ln>
        </p:spPr>
      </p:pic>
      <p:pic>
        <p:nvPicPr>
          <p:cNvPr id="317" name="Рисунок 5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556160" y="925560"/>
            <a:ext cx="2402280" cy="3987360"/>
          </a:xfrm>
          <a:prstGeom prst="rect">
            <a:avLst/>
          </a:prstGeom>
          <a:ln w="0">
            <a:solidFill>
              <a:srgbClr val="003366">
                <a:lumMod val="75000"/>
              </a:srgbClr>
            </a:solidFill>
          </a:ln>
        </p:spPr>
      </p:pic>
      <p:pic>
        <p:nvPicPr>
          <p:cNvPr id="318" name="Рисунок 7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8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001640" y="925560"/>
            <a:ext cx="2060640" cy="3987360"/>
          </a:xfrm>
          <a:prstGeom prst="rect">
            <a:avLst/>
          </a:prstGeom>
          <a:ln w="0">
            <a:solidFill>
              <a:srgbClr val="003366">
                <a:lumMod val="75000"/>
              </a:srgbClr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1187640" y="12960"/>
            <a:ext cx="6227280" cy="9172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66"/>
                </a:solidFill>
                <a:latin typeface="Times New Roman"/>
              </a:rPr>
              <a:t>Защита от звонков в </a:t>
            </a:r>
            <a:r>
              <a:rPr lang="en-US" sz="2400" b="0" i="1" u="sng" strike="noStrike" spc="-1">
                <a:solidFill>
                  <a:srgbClr val="8AB9E7"/>
                </a:solidFill>
                <a:uFillTx/>
                <a:latin typeface="Times New Roman"/>
              </a:rPr>
              <a:t>Telegram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00006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1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322" name="Прямая соединительная линия 25"/>
          <p:cNvSpPr/>
          <p:nvPr/>
        </p:nvSpPr>
        <p:spPr>
          <a:xfrm>
            <a:off x="-9720" y="771480"/>
            <a:ext cx="9163440" cy="360"/>
          </a:xfrm>
          <a:prstGeom prst="line">
            <a:avLst/>
          </a:prstGeom>
          <a:ln w="203200">
            <a:solidFill>
              <a:srgbClr val="000066">
                <a:alpha val="2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3" name="Рисунок 1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8000"/>
                    </a14:imgEffect>
                  </a14:imgLayer>
                </a14:imgProps>
              </a:ext>
            </a:extLst>
          </a:blip>
          <a:srcRect b="4541"/>
          <a:stretch/>
        </p:blipFill>
        <p:spPr>
          <a:xfrm>
            <a:off x="53640" y="906840"/>
            <a:ext cx="2110680" cy="4040640"/>
          </a:xfrm>
          <a:prstGeom prst="rect">
            <a:avLst/>
          </a:prstGeom>
          <a:ln w="0">
            <a:solidFill>
              <a:srgbClr val="000066">
                <a:lumMod val="75000"/>
              </a:srgbClr>
            </a:solidFill>
          </a:ln>
        </p:spPr>
      </p:pic>
      <p:pic>
        <p:nvPicPr>
          <p:cNvPr id="324" name="Рисунок 2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 t="2" b="9653"/>
          <a:stretch/>
        </p:blipFill>
        <p:spPr>
          <a:xfrm>
            <a:off x="2279880" y="907560"/>
            <a:ext cx="2214000" cy="4040280"/>
          </a:xfrm>
          <a:prstGeom prst="rect">
            <a:avLst/>
          </a:prstGeom>
          <a:ln w="0">
            <a:solidFill>
              <a:srgbClr val="000066">
                <a:lumMod val="75000"/>
              </a:srgbClr>
            </a:solidFill>
          </a:ln>
        </p:spPr>
      </p:pic>
      <p:pic>
        <p:nvPicPr>
          <p:cNvPr id="325" name="Рисунок 8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644000" y="906480"/>
            <a:ext cx="2199240" cy="4041000"/>
          </a:xfrm>
          <a:prstGeom prst="rect">
            <a:avLst/>
          </a:prstGeom>
          <a:ln w="0">
            <a:solidFill>
              <a:srgbClr val="000066">
                <a:lumMod val="75000"/>
              </a:srgbClr>
            </a:solidFill>
          </a:ln>
        </p:spPr>
      </p:pic>
      <p:pic>
        <p:nvPicPr>
          <p:cNvPr id="326" name="Рисунок 9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7000"/>
                    </a14:imgEffect>
                  </a14:imgLayer>
                </a14:imgProps>
              </a:ext>
            </a:extLst>
          </a:blip>
          <a:srcRect b="4542"/>
          <a:stretch/>
        </p:blipFill>
        <p:spPr>
          <a:xfrm>
            <a:off x="6924600" y="906480"/>
            <a:ext cx="2183760" cy="4041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1331640" y="0"/>
            <a:ext cx="5411520" cy="9172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66"/>
                </a:solidFill>
                <a:latin typeface="Times New Roman"/>
              </a:rPr>
              <a:t>Защита от звонков в </a:t>
            </a:r>
            <a:r>
              <a:rPr lang="en-US" sz="2400" b="0" i="1" u="sng" strike="noStrike" spc="-1">
                <a:solidFill>
                  <a:srgbClr val="8AB9E7"/>
                </a:solidFill>
                <a:uFillTx/>
                <a:latin typeface="Times New Roman"/>
              </a:rPr>
              <a:t>Telegram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00006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9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330" name="Прямая соединительная линия 25"/>
          <p:cNvSpPr/>
          <p:nvPr/>
        </p:nvSpPr>
        <p:spPr>
          <a:xfrm>
            <a:off x="0" y="790200"/>
            <a:ext cx="9163440" cy="360"/>
          </a:xfrm>
          <a:prstGeom prst="line">
            <a:avLst/>
          </a:prstGeom>
          <a:ln w="203200">
            <a:solidFill>
              <a:srgbClr val="000066">
                <a:alpha val="2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1" name="Рисунок 4"/>
          <p:cNvPicPr/>
          <p:nvPr/>
        </p:nvPicPr>
        <p:blipFill>
          <a:blip r:embed="rId4"/>
          <a:srcRect b="9640"/>
          <a:stretch/>
        </p:blipFill>
        <p:spPr>
          <a:xfrm>
            <a:off x="1115640" y="917280"/>
            <a:ext cx="2342520" cy="3992760"/>
          </a:xfrm>
          <a:prstGeom prst="rect">
            <a:avLst/>
          </a:prstGeom>
          <a:ln w="0">
            <a:solidFill>
              <a:srgbClr val="000066">
                <a:lumMod val="75000"/>
              </a:srgbClr>
            </a:solidFill>
          </a:ln>
        </p:spPr>
      </p:pic>
      <p:pic>
        <p:nvPicPr>
          <p:cNvPr id="332" name="Рисунок 5"/>
          <p:cNvPicPr/>
          <p:nvPr/>
        </p:nvPicPr>
        <p:blipFill>
          <a:blip r:embed="rId5">
            <a:alphaModFix amt="78000"/>
          </a:blip>
          <a:srcRect b="8785"/>
          <a:stretch/>
        </p:blipFill>
        <p:spPr>
          <a:xfrm>
            <a:off x="4898520" y="906840"/>
            <a:ext cx="2348640" cy="4003200"/>
          </a:xfrm>
          <a:prstGeom prst="rect">
            <a:avLst/>
          </a:prstGeom>
          <a:ln w="0">
            <a:solidFill>
              <a:srgbClr val="000066">
                <a:lumMod val="75000"/>
              </a:srgbClr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Рисунок 1"/>
          <p:cNvPicPr/>
          <p:nvPr/>
        </p:nvPicPr>
        <p:blipFill>
          <a:blip r:embed="rId2"/>
          <a:srcRect t="1518" b="27096"/>
          <a:stretch/>
        </p:blipFill>
        <p:spPr>
          <a:xfrm>
            <a:off x="1331640" y="1131480"/>
            <a:ext cx="6408360" cy="338400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335" name="TextBox 3"/>
          <p:cNvSpPr/>
          <p:nvPr/>
        </p:nvSpPr>
        <p:spPr>
          <a:xfrm>
            <a:off x="1331640" y="42120"/>
            <a:ext cx="748836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</a:rPr>
              <a:t>Новый вид мошенничества в мессенджерах 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7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3708000" y="513360"/>
            <a:ext cx="1728000" cy="799560"/>
          </a:xfrm>
          <a:prstGeom prst="rect">
            <a:avLst/>
          </a:prstGeom>
          <a:ln w="9525">
            <a:noFill/>
          </a:ln>
        </p:spPr>
      </p:pic>
      <p:sp>
        <p:nvSpPr>
          <p:cNvPr id="338" name="Прямая соединительная линия 2"/>
          <p:cNvSpPr/>
          <p:nvPr/>
        </p:nvSpPr>
        <p:spPr>
          <a:xfrm>
            <a:off x="0" y="3435840"/>
            <a:ext cx="9144000" cy="360"/>
          </a:xfrm>
          <a:prstGeom prst="line">
            <a:avLst/>
          </a:prstGeom>
          <a:ln w="107950">
            <a:solidFill>
              <a:srgbClr val="70AD47">
                <a:lumMod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9" name="Прямая соединительная линия 5"/>
          <p:cNvSpPr/>
          <p:nvPr/>
        </p:nvSpPr>
        <p:spPr>
          <a:xfrm>
            <a:off x="0" y="1563480"/>
            <a:ext cx="9144000" cy="360"/>
          </a:xfrm>
          <a:prstGeom prst="line">
            <a:avLst/>
          </a:prstGeom>
          <a:ln w="4445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0" name="Rectangle 2"/>
          <p:cNvSpPr/>
          <p:nvPr/>
        </p:nvSpPr>
        <p:spPr>
          <a:xfrm>
            <a:off x="107640" y="1233000"/>
            <a:ext cx="6767280" cy="43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МУ МВД России «Иркутское»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-36360" y="1817280"/>
            <a:ext cx="9216720" cy="1367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0000"/>
          </a:bodyPr>
          <a:lstStyle/>
          <a:p>
            <a:pPr marL="18288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600" b="0" strike="noStrike" spc="-1">
                <a:solidFill>
                  <a:srgbClr val="000000"/>
                </a:solidFill>
                <a:latin typeface="Times New Roman"/>
              </a:rPr>
              <a:t>Как настроить двухфакторную аутентификацию (проверку) </a:t>
            </a:r>
            <a:br>
              <a:rPr sz="3600"/>
            </a:br>
            <a:r>
              <a:rPr lang="ru-RU" sz="3600" b="0" strike="noStrike" spc="-1">
                <a:solidFill>
                  <a:srgbClr val="000000"/>
                </a:solidFill>
                <a:latin typeface="Times New Roman"/>
              </a:rPr>
              <a:t>в мессенджерах 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2" name="Рисунок 8" descr="1200x630wa.png"/>
          <p:cNvPicPr/>
          <p:nvPr/>
        </p:nvPicPr>
        <p:blipFill>
          <a:blip r:embed="rId3"/>
          <a:stretch/>
        </p:blipFill>
        <p:spPr>
          <a:xfrm>
            <a:off x="3270600" y="3708720"/>
            <a:ext cx="561960" cy="546480"/>
          </a:xfrm>
          <a:prstGeom prst="rect">
            <a:avLst/>
          </a:prstGeom>
          <a:ln w="0">
            <a:noFill/>
          </a:ln>
        </p:spPr>
      </p:pic>
      <p:pic>
        <p:nvPicPr>
          <p:cNvPr id="343" name="Рисунок 10" descr="1200x630wa (1).png"/>
          <p:cNvPicPr/>
          <p:nvPr/>
        </p:nvPicPr>
        <p:blipFill>
          <a:blip r:embed="rId4"/>
          <a:stretch/>
        </p:blipFill>
        <p:spPr>
          <a:xfrm>
            <a:off x="4309200" y="3670920"/>
            <a:ext cx="525600" cy="509400"/>
          </a:xfrm>
          <a:prstGeom prst="rect">
            <a:avLst/>
          </a:prstGeom>
          <a:ln w="0">
            <a:noFill/>
          </a:ln>
        </p:spPr>
      </p:pic>
      <p:pic>
        <p:nvPicPr>
          <p:cNvPr id="344" name="Рисунок 12" descr="whatsapp.png"/>
          <p:cNvPicPr/>
          <p:nvPr/>
        </p:nvPicPr>
        <p:blipFill>
          <a:blip r:embed="rId5"/>
          <a:stretch/>
        </p:blipFill>
        <p:spPr>
          <a:xfrm>
            <a:off x="5311080" y="3682440"/>
            <a:ext cx="777960" cy="502200"/>
          </a:xfrm>
          <a:prstGeom prst="rect">
            <a:avLst/>
          </a:prstGeom>
          <a:ln w="0">
            <a:noFill/>
          </a:ln>
        </p:spPr>
      </p:pic>
      <p:pic>
        <p:nvPicPr>
          <p:cNvPr id="345" name="Рисунок 13"/>
          <p:cNvPicPr/>
          <p:nvPr/>
        </p:nvPicPr>
        <p:blipFill>
          <a:blip r:embed="rId6"/>
          <a:stretch/>
        </p:blipFill>
        <p:spPr>
          <a:xfrm>
            <a:off x="8044200" y="274680"/>
            <a:ext cx="992160" cy="99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3366"/>
      </a:dk2>
      <a:lt2>
        <a:srgbClr val="C0C0C0"/>
      </a:lt2>
      <a:accent1>
        <a:srgbClr val="29A329"/>
      </a:accent1>
      <a:accent2>
        <a:srgbClr val="00FFFF"/>
      </a:accent2>
      <a:accent3>
        <a:srgbClr val="AAC0C0"/>
      </a:accent3>
      <a:accent4>
        <a:srgbClr val="000000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3366"/>
      </a:dk2>
      <a:lt2>
        <a:srgbClr val="C0C0C0"/>
      </a:lt2>
      <a:accent1>
        <a:srgbClr val="29A329"/>
      </a:accent1>
      <a:accent2>
        <a:srgbClr val="00FFFF"/>
      </a:accent2>
      <a:accent3>
        <a:srgbClr val="AAC0C0"/>
      </a:accent3>
      <a:accent4>
        <a:srgbClr val="000000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66"/>
      </a:dk2>
      <a:lt2>
        <a:srgbClr val="C0C0C0"/>
      </a:lt2>
      <a:accent1>
        <a:srgbClr val="FF3399"/>
      </a:accent1>
      <a:accent2>
        <a:srgbClr val="99CCFF"/>
      </a:accent2>
      <a:accent3>
        <a:srgbClr val="AAAACA"/>
      </a:accent3>
      <a:accent4>
        <a:srgbClr val="000000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800000"/>
      </a:dk2>
      <a:lt2>
        <a:srgbClr val="C0C0C0"/>
      </a:lt2>
      <a:accent1>
        <a:srgbClr val="FF9900"/>
      </a:accent1>
      <a:accent2>
        <a:srgbClr val="CC0000"/>
      </a:accent2>
      <a:accent3>
        <a:srgbClr val="C0AAAA"/>
      </a:accent3>
      <a:accent4>
        <a:srgbClr val="000000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022</Template>
  <TotalTime>40573</TotalTime>
  <Words>1240</Words>
  <Application>Microsoft Office PowerPoint</Application>
  <PresentationFormat>Экран (16:9)</PresentationFormat>
  <Paragraphs>137</Paragraphs>
  <Slides>40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40</vt:i4>
      </vt:variant>
    </vt:vector>
  </HeadingPairs>
  <TitlesOfParts>
    <vt:vector size="56" baseType="lpstr">
      <vt:lpstr>Arial</vt:lpstr>
      <vt:lpstr>Arial Narrow</vt:lpstr>
      <vt:lpstr>Calibri</vt:lpstr>
      <vt:lpstr>Calibri Light</vt:lpstr>
      <vt:lpstr>StarSymbol</vt:lpstr>
      <vt:lpstr>Symbol</vt:lpstr>
      <vt:lpstr>Times New Roman</vt:lpstr>
      <vt:lpstr>Wingdings</vt:lpstr>
      <vt:lpstr>Wingdings 3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ВИДЫ МОШЕННИЧЕСКИХ ДЕЙСТВИЙ И  ЗАЩИТА ОТ НИХ</vt:lpstr>
      <vt:lpstr>Презентация PowerPoint</vt:lpstr>
      <vt:lpstr>Презентация PowerPoint</vt:lpstr>
      <vt:lpstr>Презентация PowerPoint</vt:lpstr>
      <vt:lpstr>Защита от звонков в WhatsApp</vt:lpstr>
      <vt:lpstr>Защита от звонков в Telegram</vt:lpstr>
      <vt:lpstr>Защита от звонков в Telegram</vt:lpstr>
      <vt:lpstr>Презентация PowerPoint</vt:lpstr>
      <vt:lpstr>Как настроить двухфакторную аутентификацию (проверку)  в мессенджерах </vt:lpstr>
      <vt:lpstr>Как настроить  двухфакторную аутентификацию в Telegram:</vt:lpstr>
      <vt:lpstr>  Как настроить двухфакторную  аутентификацию в WhatsApp: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уберечь ребенка от преступных посягательств в цифровой среде</vt:lpstr>
      <vt:lpstr>  Как уберечь ребенка от преступных посягательств в цифровой среде</vt:lpstr>
      <vt:lpstr>Презентация PowerPoint</vt:lpstr>
      <vt:lpstr>Презентация PowerPoint</vt:lpstr>
      <vt:lpstr>Будьте бдительны!!!</vt:lpstr>
      <vt:lpstr>Схемы взлома  и защита от них</vt:lpstr>
      <vt:lpstr>1. Звонок от работника сотового оператора</vt:lpstr>
      <vt:lpstr>Презентация PowerPoint</vt:lpstr>
      <vt:lpstr>Дополнительная защита личного кабинета</vt:lpstr>
      <vt:lpstr>Дополнительная защита личного кабинета</vt:lpstr>
      <vt:lpstr>Дополнительная защита личного кабинета</vt:lpstr>
      <vt:lpstr>Презентация PowerPoint</vt:lpstr>
      <vt:lpstr>Презентация PowerPoint</vt:lpstr>
      <vt:lpstr>Презентация PowerPoint</vt:lpstr>
      <vt:lpstr>2. Переоформление SIM-карты</vt:lpstr>
      <vt:lpstr>Мошенники  взломали личный кабинет  портала «Госуслуги»  </vt:lpstr>
      <vt:lpstr>Презентация PowerPoint</vt:lpstr>
      <vt:lpstr>Презентация PowerPoint</vt:lpstr>
      <vt:lpstr>Восстановите пароль от личного кабинета </vt:lpstr>
      <vt:lpstr>Презентация PowerPoint</vt:lpstr>
      <vt:lpstr>НА МОБИЛЬНОМ ТЕЛЕФОНЕ</vt:lpstr>
      <vt:lpstr>Обратитесь в полицию и подайте заявление.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начальника штаба МВД Петушинова  Романа Романовича</dc:title>
  <dc:subject/>
  <dc:creator>user</dc:creator>
  <dc:description/>
  <cp:lastModifiedBy>Малышев Григорий Сергеевич</cp:lastModifiedBy>
  <cp:revision>3893</cp:revision>
  <dcterms:created xsi:type="dcterms:W3CDTF">2015-12-21T01:32:53Z</dcterms:created>
  <dcterms:modified xsi:type="dcterms:W3CDTF">2025-03-26T02:48:52Z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7</vt:i4>
  </property>
  <property fmtid="{D5CDD505-2E9C-101B-9397-08002B2CF9AE}" pid="3" name="PresentationFormat">
    <vt:lpwstr>Экран (16:9)</vt:lpwstr>
  </property>
  <property fmtid="{D5CDD505-2E9C-101B-9397-08002B2CF9AE}" pid="4" name="Slides">
    <vt:i4>39</vt:i4>
  </property>
</Properties>
</file>